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14" d="100"/>
          <a:sy n="114" d="100"/>
        </p:scale>
        <p:origin x="4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slide" Target="../slides/slide4.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xin?subject=physics#pid=678633f902dd36cfead7b08e#tid=6790bd8458ebf60009e4435d#sourcefr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1">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10186416" y="5138928"/>
            <a:ext cx="1746504" cy="768096"/>
          </a:xfrm>
          <a:prstGeom prst="rect">
            <a:avLst/>
          </a:prstGeom>
          <a:noFill/>
        </p:spPr>
        <p:txBody>
          <a:bodyPr wrap="square" lIns="0" tIns="0" rIns="0" bIns="0" rtlCol="0" anchor="ctr"/>
          <a:lstStyle/>
          <a:p>
            <a:pPr algn="ctr">
              <a:lnSpc>
                <a:spcPct val="100000"/>
              </a:lnSpc>
            </a:pPr>
            <a:r>
              <a:rPr lang="en-US" sz="44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物理</a:t>
            </a:r>
            <a:endParaRPr lang="en-US" sz="4400" dirty="0"/>
          </a:p>
        </p:txBody>
      </p:sp>
      <p:sp>
        <p:nvSpPr>
          <p:cNvPr id="4" name="MasterShapeName"/>
          <p:cNvSpPr/>
          <p:nvPr/>
        </p:nvSpPr>
        <p:spPr>
          <a:xfrm>
            <a:off x="10479024" y="5897880"/>
            <a:ext cx="1115568" cy="402336"/>
          </a:xfrm>
          <a:prstGeom prst="rect">
            <a:avLst/>
          </a:prstGeom>
          <a:solidFill>
            <a:srgbClr val="FF6600"/>
          </a:solidFill>
        </p:spPr>
        <p:txBody>
          <a:bodyPr/>
          <a:lstStyle/>
          <a:p>
            <a:endParaRPr lang="zh-CN" altLang="en-US"/>
          </a:p>
        </p:txBody>
      </p:sp>
      <p:sp>
        <p:nvSpPr>
          <p:cNvPr id="5" name="MasterShapeName"/>
          <p:cNvSpPr/>
          <p:nvPr/>
        </p:nvSpPr>
        <p:spPr>
          <a:xfrm>
            <a:off x="10479024" y="5907024"/>
            <a:ext cx="1106424" cy="402336"/>
          </a:xfrm>
          <a:prstGeom prst="rect">
            <a:avLst/>
          </a:prstGeom>
          <a:noFill/>
        </p:spPr>
        <p:txBody>
          <a:bodyPr wrap="square" lIns="0" tIns="0" rIns="0" bIns="0" rtlCol="0" anchor="ctr"/>
          <a:lstStyle/>
          <a:p>
            <a:pPr algn="ctr">
              <a:lnSpc>
                <a:spcPct val="100000"/>
              </a:lnSpc>
            </a:pPr>
            <a:r>
              <a:rPr lang="en-US" sz="2000" b="1" i="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新教材</a:t>
            </a:r>
            <a:endParaRPr lang="en-US" sz="20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目录">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内容1">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pic>
        <p:nvPicPr>
          <p:cNvPr id="3" name="MasterShapeName?linknodeid=back_to_first_catalog" descr="preencoded.png">
            <a:hlinkClick r:id="rId3" action="ppaction://hlinksldjump"/>
          </p:cNvPr>
          <p:cNvPicPr>
            <a:picLocks noChangeAspect="1"/>
          </p:cNvPicPr>
          <p:nvPr/>
        </p:nvPicPr>
        <p:blipFill>
          <a:blip r:embed="rId4"/>
          <a:stretch>
            <a:fillRect/>
          </a:stretch>
        </p:blipFill>
        <p:spPr>
          <a:xfrm>
            <a:off x="10360152" y="6272784"/>
            <a:ext cx="1508760" cy="42976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8.xml"/><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8.xml"/><Relationship Id="rId2" Type="http://schemas.openxmlformats.org/officeDocument/2006/relationships/image" Target="../media/image16.jpe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8.xml"/><Relationship Id="rId2" Type="http://schemas.openxmlformats.org/officeDocument/2006/relationships/image" Target="../media/image18.jpe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8.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8.xml"/><Relationship Id="rId2" Type="http://schemas.openxmlformats.org/officeDocument/2006/relationships/image" Target="../media/image27.png"/><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image" Target="../media/image29.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8.xml"/><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8.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8.xml"/><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image" Target="../media/image37.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8.xml"/><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8.xml"/><Relationship Id="rId2" Type="http://schemas.openxmlformats.org/officeDocument/2006/relationships/image" Target="../media/image45.jpeg"/><Relationship Id="rId1" Type="http://schemas.openxmlformats.org/officeDocument/2006/relationships/image" Target="../media/image44.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8.xml"/><Relationship Id="rId2" Type="http://schemas.openxmlformats.org/officeDocument/2006/relationships/image" Target="../media/image47.png"/><Relationship Id="rId1"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8.xml"/><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image" Target="../media/image48.png"/></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8.xml"/><Relationship Id="rId5" Type="http://schemas.openxmlformats.org/officeDocument/2006/relationships/image" Target="../media/image56.png"/><Relationship Id="rId4" Type="http://schemas.openxmlformats.org/officeDocument/2006/relationships/image" Target="../media/image55.png"/><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image" Target="../media/image57.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8.xml"/><Relationship Id="rId2" Type="http://schemas.openxmlformats.org/officeDocument/2006/relationships/image" Target="../media/image59.jpeg"/><Relationship Id="rId1" Type="http://schemas.openxmlformats.org/officeDocument/2006/relationships/image" Target="../media/image58.jpe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8.xml"/><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6.xml"/><Relationship Id="rId3" Type="http://schemas.openxmlformats.org/officeDocument/2006/relationships/slide" Target="slide18.xml"/><Relationship Id="rId2" Type="http://schemas.openxmlformats.org/officeDocument/2006/relationships/image" Target="../media/image7.png"/><Relationship Id="rId1" Type="http://schemas.openxmlformats.org/officeDocument/2006/relationships/slide" Target="slide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8.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B_5_BD.6_1#a1235b936?sp=1&amp;pid=b47e3cfc1&amp;color=0,0,0&amp;vtp=1&amp;bt=1&amp;bbb=1"/>
              <p:cNvSpPr/>
              <p:nvPr/>
            </p:nvSpPr>
            <p:spPr>
              <a:xfrm>
                <a:off x="612775" y="485775"/>
                <a:ext cx="10963910" cy="4723765"/>
              </a:xfrm>
              <a:prstGeom prst="rect">
                <a:avLst/>
              </a:prstGeom>
              <a:noFill/>
            </p:spPr>
            <p:txBody>
              <a:bodyPr wrap="none" lIns="0" tIns="0" rIns="0" bIns="0" rtlCol="0" anchor="t"/>
              <a:lstStyle/>
              <a:p>
                <a:pPr algn="l" latinLnBrk="1">
                  <a:lnSpc>
                    <a:spcPts val="4400"/>
                  </a:lnSpc>
                </a:pPr>
                <a:r>
                  <a:rPr lang="en-US" altLang="zh-CN" sz="2400" b="1" i="0" dirty="0">
                    <a:solidFill>
                      <a:schemeClr val="tx1"/>
                    </a:solidFill>
                    <a:latin typeface="Times New Roman" panose="02020603050405020304" pitchFamily="34" charset="0"/>
                    <a:ea typeface="微软雅黑" panose="020B0503020204020204" pitchFamily="34" charset="-122"/>
                    <a:cs typeface="Times New Roman" panose="02020603050405020304" pitchFamily="34" charset="-120"/>
                  </a:rPr>
                  <a:t>3</a:t>
                </a:r>
                <a:r>
                  <a:rPr lang="en-US" altLang="zh-CN" sz="2400" b="1" i="0">
                    <a:solidFill>
                      <a:schemeClr val="tx1"/>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a:solidFill>
                      <a:schemeClr val="tx1"/>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匀变速直线运动的判断</a:t>
                </a:r>
                <a:endPar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（1）若物体在连续相等时间</a:t>
                </a:r>
                <a14:m>
                  <m:oMath xmlns:m="http://schemas.openxmlformats.org/officeDocument/2006/math">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𝑇</m:t>
                    </m:r>
                  </m:oMath>
                </a14:m>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内的位移之差</a:t>
                </a:r>
                <a14:m>
                  <m:oMath xmlns:m="http://schemas.openxmlformats.org/officeDocument/2006/math">
                    <m:r>
                      <m:rPr>
                        <m:sty m:val="p"/>
                      </m:rP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Δ</m:t>
                    </m:r>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oMath>
                </a14:m>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为一恒量，即</a:t>
                </a:r>
                <a14:m>
                  <m:oMath xmlns:m="http://schemas.openxmlformats.org/officeDocument/2006/math">
                    <m:r>
                      <m:rPr>
                        <m:sty m:val="p"/>
                      </m:rP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Δ</m:t>
                    </m:r>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 </a:t>
                </a: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，则物体做</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匀变速直线运动</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a:t>
                </a:r>
                <a:endParaRPr kumimoji="0" lang="en-US" altLang="zh-CN" sz="2400" b="0"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（2）利用“平均速度法”确定多个点的瞬时速度，作出物体运动的</a:t>
                </a:r>
                <a14:m>
                  <m:oMath xmlns:m="http://schemas.openxmlformats.org/officeDocument/2006/math">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𝑡</m:t>
                    </m:r>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图像</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，若图</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像是一条倾斜的直线</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，则物体做匀变速直线运动。</a:t>
                </a:r>
                <a:endParaRPr kumimoji="0" lang="en-US" altLang="zh-CN" sz="2400" b="0" i="0" u="none" strike="noStrike" kern="1200" cap="none" spc="0" normalizeH="0" baseline="0" noProof="0" dirty="0">
                  <a:ln>
                    <a:noFill/>
                  </a:ln>
                  <a:solidFill>
                    <a:srgbClr val="000000"/>
                  </a:solidFill>
                  <a:effectLst/>
                  <a:uLnTx/>
                  <a:uFillTx/>
                  <a:latin typeface="Calibri" panose="020F0502020204030204"/>
                  <a:ea typeface="等线" panose="02010600030101010101" pitchFamily="2" charset="-122"/>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4.</a:t>
                </a:r>
                <a:r>
                  <a:rPr kumimoji="0" lang="en-US"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34" charset="-120"/>
                  </a:rPr>
                  <a:t> </a:t>
                </a:r>
                <a:r>
                  <a:rPr kumimoji="0" lang="en-US" altLang="zh-CN" sz="2400" b="1"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由纸带计算某点的瞬时速度</a:t>
                </a:r>
                <a:endPar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        根据匀变速直线运动某段时间内的</a:t>
                </a: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__________</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等于该段时间中间时刻的瞬时速</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度</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，即</a:t>
                </a:r>
                <a14:m>
                  <m:oMath xmlns:m="http://schemas.openxmlformats.org/officeDocument/2006/math">
                    <m:sSub>
                      <m:sSubPr>
                        <m:ctrlPr>
                          <a:rPr kumimoji="0"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𝑛</m:t>
                        </m:r>
                      </m:sub>
                    </m:sSub>
                    <m:r>
                      <a:rPr kumimoji="0" lang="en-US" altLang="zh-CN" sz="2400" b="0" i="0"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f>
                      <m:fPr>
                        <m:ctrlPr>
                          <a:rPr kumimoji="0"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𝑛</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𝑛</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𝑇</m:t>
                        </m:r>
                      </m:den>
                    </m:f>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 </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来计算。</a:t>
                </a:r>
                <a:endParaRPr lang="en-US" altLang="zh-CN" sz="2400" dirty="0">
                  <a:solidFill>
                    <a:srgbClr val="000000"/>
                  </a:solidFill>
                </a:endParaRPr>
              </a:p>
            </p:txBody>
          </p:sp>
        </mc:Choice>
        <mc:Fallback>
          <p:sp>
            <p:nvSpPr>
              <p:cNvPr id="2" name="QB_5_BD.6_1#a1235b936?sp=1&amp;pid=b47e3cfc1&amp;color=0,0,0&amp;vtp=1&amp;bt=1&amp;bbb=1"/>
              <p:cNvSpPr>
                <a:spLocks noRot="1" noChangeAspect="1" noMove="1" noResize="1" noEditPoints="1" noAdjustHandles="1" noChangeArrowheads="1" noChangeShapeType="1" noTextEdit="1"/>
              </p:cNvSpPr>
              <p:nvPr/>
            </p:nvSpPr>
            <p:spPr>
              <a:xfrm>
                <a:off x="612775" y="485775"/>
                <a:ext cx="10963910" cy="4723765"/>
              </a:xfrm>
              <a:prstGeom prst="rect">
                <a:avLst/>
              </a:prstGeom>
              <a:blipFill rotWithShape="1">
                <a:blip r:embed="rId1"/>
                <a:stretch>
                  <a:fillRect r="-85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QB_5_AN.7_1#a1235b936.blank?pid=b47e3cfc1&amp;color=0,0,0&amp;vpa=4&amp;vtp=1&amp;bbb=1"/>
              <p:cNvSpPr/>
              <p:nvPr/>
            </p:nvSpPr>
            <p:spPr>
              <a:xfrm>
                <a:off x="9332977" y="1102585"/>
                <a:ext cx="680974" cy="362966"/>
              </a:xfrm>
              <a:prstGeom prst="rect">
                <a:avLst/>
              </a:prstGeom>
              <a:noFill/>
            </p:spPr>
            <p:txBody>
              <a:bodyPr wrap="none" lIns="0" tIns="0" rIns="0" bIns="0" rtlCol="0" anchor="t"/>
              <a:lstStyle/>
              <a:p>
                <a:pPr algn="ctr" latinLnBrk="1">
                  <a:lnSpc>
                    <a:spcPts val="3100"/>
                  </a:lnSpc>
                </a:pPr>
                <a14:m>
                  <m:oMath xmlns:m="http://schemas.openxmlformats.org/officeDocument/2006/math">
                    <m:r>
                      <a:rPr lang="en-US" altLang="zh-CN" sz="2400" b="1" i="0"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𝒂</m:t>
                    </m:r>
                    <m:sSup>
                      <m:sSupPr>
                        <m:ctrlPr>
                          <a:rPr lang="en-US" altLang="zh-CN" sz="2400" b="1" i="1"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ctrlPr>
                      </m:sSupPr>
                      <m:e>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𝑻</m:t>
                        </m:r>
                      </m:e>
                      <m:sup>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𝟐</m:t>
                        </m:r>
                      </m:sup>
                    </m:sSup>
                  </m:oMath>
                </a14:m>
                <a:r>
                  <a:rPr lang="en-US" altLang="zh-CN" sz="100" b="1" i="0" kern="0" spc="-99900" dirty="0">
                    <a:solidFill>
                      <a:srgbClr val="FFFFFF"/>
                    </a:solidFill>
                    <a:latin typeface="Times New Roman" panose="02020603050405020304" pitchFamily="34" charset="0"/>
                    <a:ea typeface="楷体" panose="02010609060101010101" pitchFamily="34" charset="-122"/>
                    <a:cs typeface="Times New Roman" panose="02020603050405020304" pitchFamily="34" charset="-120"/>
                  </a:rPr>
                  <a:t> </a:t>
                </a:r>
                <a:endParaRPr lang="en-US" altLang="zh-CN" sz="100" dirty="0"/>
              </a:p>
            </p:txBody>
          </p:sp>
        </mc:Choice>
        <mc:Fallback>
          <p:sp>
            <p:nvSpPr>
              <p:cNvPr id="5" name="QB_5_AN.7_1#a1235b936.blank?pid=b47e3cfc1&amp;color=0,0,0&amp;vpa=4&amp;vtp=1&amp;bbb=1"/>
              <p:cNvSpPr>
                <a:spLocks noRot="1" noChangeAspect="1" noMove="1" noResize="1" noEditPoints="1" noAdjustHandles="1" noChangeArrowheads="1" noChangeShapeType="1" noTextEdit="1"/>
              </p:cNvSpPr>
              <p:nvPr/>
            </p:nvSpPr>
            <p:spPr>
              <a:xfrm>
                <a:off x="9332977" y="1102585"/>
                <a:ext cx="680974" cy="362966"/>
              </a:xfrm>
              <a:prstGeom prst="rect">
                <a:avLst/>
              </a:prstGeom>
              <a:blipFill rotWithShape="1">
                <a:blip r:embed="rId2"/>
                <a:stretch>
                  <a:fillRect l="-56" t="-62" b="-8405"/>
                </a:stretch>
              </a:blipFill>
            </p:spPr>
            <p:txBody>
              <a:bodyPr/>
              <a:lstStyle/>
              <a:p>
                <a:r>
                  <a:rPr lang="zh-CN" altLang="en-US">
                    <a:noFill/>
                  </a:rPr>
                  <a:t> </a:t>
                </a:r>
              </a:p>
            </p:txBody>
          </p:sp>
        </mc:Fallback>
      </mc:AlternateContent>
      <p:sp>
        <p:nvSpPr>
          <p:cNvPr id="7" name="QB_5_AN.9_1#a1235b936.blank?pid=b47e3cfc1&amp;color=0,0,0&amp;vpa=5&amp;vtp=1&amp;bbb=1"/>
          <p:cNvSpPr/>
          <p:nvPr/>
        </p:nvSpPr>
        <p:spPr>
          <a:xfrm>
            <a:off x="5829015" y="3802605"/>
            <a:ext cx="1446213"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平均速度</a:t>
            </a:r>
            <a:endParaRPr lang="en-US" altLang="zh-CN" sz="2400" dirty="0">
              <a:solidFill>
                <a:srgbClr val="FF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P spid="7"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373e0c681?pid=ca19df40e&amp;color=0,0,0&amp;vtp=1&amp;bt=1&amp;bbb=1"/>
          <p:cNvSpPr/>
          <p:nvPr/>
        </p:nvSpPr>
        <p:spPr>
          <a:xfrm>
            <a:off x="612648" y="486000"/>
            <a:ext cx="10963656" cy="995680"/>
          </a:xfrm>
          <a:prstGeom prst="rect">
            <a:avLst/>
          </a:prstGeom>
          <a:noFill/>
        </p:spPr>
        <p:txBody>
          <a:bodyPr wrap="none" lIns="0" tIns="0" rIns="0" bIns="0" rtlCol="0" anchor="t"/>
          <a:lstStyle/>
          <a:p>
            <a:pPr algn="l" latinLnBrk="1">
              <a:lnSpc>
                <a:spcPts val="5000"/>
              </a:lnSpc>
            </a:pP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四、实验步骤</a:t>
            </a:r>
            <a:endParaRPr lang="en-US" altLang="zh-CN" sz="2800" dirty="0"/>
          </a:p>
        </p:txBody>
      </p:sp>
      <p:sp>
        <p:nvSpPr>
          <p:cNvPr id="3" name="P_5_BD#7b0970515?sp=1&amp;pid=373e0c681&amp;color=0,0,0&amp;vtp=1&amp;bbb=1"/>
          <p:cNvSpPr/>
          <p:nvPr/>
        </p:nvSpPr>
        <p:spPr>
          <a:xfrm>
            <a:off x="612648" y="1121661"/>
            <a:ext cx="10963656" cy="2155190"/>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仪器安装</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（1）按照实验原理图，把打点计时器固定在长木板无滑轮的一端，连接好电路。</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（2）把一细绳系在小车上，细绳绕过滑轮，另一端挂上合适的槽码，纸带穿过打</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2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点计时器，并将一端固定在小车的后面。</a:t>
            </a:r>
            <a:endParaRPr lang="en-US" altLang="zh-CN" sz="2400" dirty="0"/>
          </a:p>
        </p:txBody>
      </p:sp>
    </p:spTree>
  </p:cSld>
  <p:clrMapOvr>
    <a:masterClrMapping/>
  </p:clrMapOvr>
  <p:transition>
    <p:split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5_BD.10_1#cd6f9e422?sp=1&amp;pid=373e0c681&amp;color=0,0,0&amp;vtp=1&amp;bt=1&amp;bbb=1"/>
          <p:cNvSpPr/>
          <p:nvPr/>
        </p:nvSpPr>
        <p:spPr>
          <a:xfrm>
            <a:off x="612648" y="486000"/>
            <a:ext cx="10963656" cy="2107375"/>
          </a:xfrm>
          <a:prstGeom prst="rect">
            <a:avLst/>
          </a:prstGeom>
          <a:noFill/>
        </p:spPr>
        <p:txBody>
          <a:bodyPr wrap="none" lIns="0" tIns="0" rIns="0" bIns="0" rtlCol="0" anchor="t"/>
          <a:lstStyle/>
          <a:p>
            <a:pPr algn="l" latinLnBrk="1">
              <a:lnSpc>
                <a:spcPts val="4300"/>
              </a:lnSpc>
            </a:pPr>
            <a:r>
              <a:rPr lang="en-US" altLang="zh-CN" sz="2400" b="1" i="0" dirty="0">
                <a:solidFill>
                  <a:schemeClr val="tx1"/>
                </a:solidFill>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400" b="1" i="0">
                <a:solidFill>
                  <a:schemeClr val="tx1"/>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a:solidFill>
                  <a:schemeClr val="tx1"/>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测量与记录</a:t>
            </a:r>
            <a:endPar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3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（1）把小车停在靠近打点计时器处，先</a:t>
            </a: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__________</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，后</a:t>
            </a: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__________</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，让小车拖着</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3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纸带运动，打点计时器在纸带上打下一系列的点，随后立即关闭电源。</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1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（2）增减所挂槽码个数，或在小车上放置重物，重复两次实验。</a:t>
            </a:r>
            <a:endParaRPr lang="en-US" altLang="zh-CN" sz="2400" dirty="0"/>
          </a:p>
        </p:txBody>
      </p:sp>
      <mc:AlternateContent xmlns:mc="http://schemas.openxmlformats.org/markup-compatibility/2006">
        <mc:Choice xmlns:a14="http://schemas.microsoft.com/office/drawing/2010/main" Requires="a14">
          <p:sp>
            <p:nvSpPr>
              <p:cNvPr id="5" name="QB_5_BD.10_4#cd6f9e422?sp=1&amp;pid=373e0c681&amp;color=0,0,0&amp;vtp=1&amp;bbb=1&amp;hb=1"/>
              <p:cNvSpPr/>
              <p:nvPr/>
            </p:nvSpPr>
            <p:spPr>
              <a:xfrm>
                <a:off x="612648" y="2630839"/>
                <a:ext cx="10963656" cy="2107565"/>
              </a:xfrm>
              <a:prstGeom prst="rect">
                <a:avLst/>
              </a:prstGeom>
              <a:noFill/>
            </p:spPr>
            <p:txBody>
              <a:bodyPr wrap="none" lIns="0" tIns="0" rIns="0" bIns="0" rtlCol="0" anchor="t"/>
              <a:lstStyle/>
              <a:p>
                <a:pPr algn="l" latinLnBrk="1">
                  <a:lnSpc>
                    <a:spcPts val="43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（3）舍掉纸带开头一些比较密集的点，从后边便于测量的点开始确定计数点</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，为</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3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了计算方便和减小误差</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，通常用连续打点五次的时间作为时间间隔</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，即</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300"/>
                  </a:lnSpc>
                </a:pP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𝑇</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5</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02</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，如图所示</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，正确使用刻度尺测量并计算每相邻两计数点之</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1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间的距离</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5" name="QB_5_BD.10_4#cd6f9e422?sp=1&amp;pid=373e0c681&amp;color=0,0,0&amp;vtp=1&amp;bbb=1&amp;hb=1"/>
              <p:cNvSpPr>
                <a:spLocks noRot="1" noChangeAspect="1" noMove="1" noResize="1" noEditPoints="1" noAdjustHandles="1" noChangeArrowheads="1" noChangeShapeType="1" noTextEdit="1"/>
              </p:cNvSpPr>
              <p:nvPr/>
            </p:nvSpPr>
            <p:spPr>
              <a:xfrm>
                <a:off x="612648" y="2630839"/>
                <a:ext cx="10963656" cy="2107565"/>
              </a:xfrm>
              <a:prstGeom prst="rect">
                <a:avLst/>
              </a:prstGeom>
              <a:blipFill rotWithShape="1">
                <a:blip r:embed="rId1"/>
                <a:stretch>
                  <a:fillRect l="-5" t="-2" r="2" b="-2439"/>
                </a:stretch>
              </a:blipFill>
            </p:spPr>
            <p:txBody>
              <a:bodyPr/>
              <a:lstStyle/>
              <a:p>
                <a:r>
                  <a:rPr lang="zh-CN" altLang="en-US">
                    <a:noFill/>
                  </a:rPr>
                  <a:t> </a:t>
                </a:r>
              </a:p>
            </p:txBody>
          </p:sp>
        </mc:Fallback>
      </mc:AlternateContent>
      <p:pic>
        <p:nvPicPr>
          <p:cNvPr id="6" name="QB_5_BD.10_5#cd6f9e422?pid=373e0c681&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507992" y="4849212"/>
            <a:ext cx="3182112" cy="52120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7" name="QB_5_BD.10_6#cd6f9e422?sp=1&amp;pid=373e0c681&amp;color=0,0,0&amp;vtp=1&amp;bbb=1&amp;hb=1"/>
          <p:cNvSpPr/>
          <p:nvPr/>
        </p:nvSpPr>
        <p:spPr>
          <a:xfrm>
            <a:off x="612648" y="5509612"/>
            <a:ext cx="10963656" cy="1015175"/>
          </a:xfrm>
          <a:prstGeom prst="rect">
            <a:avLst/>
          </a:prstGeom>
          <a:noFill/>
        </p:spPr>
        <p:txBody>
          <a:bodyPr wrap="none" lIns="0" tIns="0" rIns="0" bIns="0" rtlCol="0" anchor="t"/>
          <a:lstStyle/>
          <a:p>
            <a:pPr algn="l" latinLnBrk="1">
              <a:lnSpc>
                <a:spcPts val="43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（4）利用一段时间内的平均速度等于这段时间中间时刻的瞬时速度求得计数点</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1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2、3、4、5</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的瞬时速度。</a:t>
            </a:r>
            <a:endParaRPr lang="en-US" altLang="zh-CN" sz="2400" dirty="0"/>
          </a:p>
        </p:txBody>
      </p:sp>
      <p:sp>
        <p:nvSpPr>
          <p:cNvPr id="8" name="QB_5_AN.11_1#cd6f9e422.blank?pid=373e0c681&amp;color=0,0,0&amp;vpa=6&amp;vtp=1&amp;bbb=1"/>
          <p:cNvSpPr/>
          <p:nvPr/>
        </p:nvSpPr>
        <p:spPr>
          <a:xfrm>
            <a:off x="5963316" y="1006065"/>
            <a:ext cx="1446213" cy="465074"/>
          </a:xfrm>
          <a:prstGeom prst="rect">
            <a:avLst/>
          </a:prstGeom>
          <a:noFill/>
        </p:spPr>
        <p:txBody>
          <a:bodyPr wrap="none" lIns="0" tIns="0" rIns="0" bIns="0" rtlCol="0" anchor="t"/>
          <a:lstStyle/>
          <a:p>
            <a:pPr algn="ctr" latinLnBrk="1">
              <a:lnSpc>
                <a:spcPts val="41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接通电源</a:t>
            </a:r>
            <a:endParaRPr lang="en-US" altLang="zh-CN" sz="2400" dirty="0"/>
          </a:p>
        </p:txBody>
      </p:sp>
      <p:sp>
        <p:nvSpPr>
          <p:cNvPr id="9" name="QB_5_AN.12_1#cd6f9e422.blank?pid=373e0c681&amp;color=0,0,0&amp;vpa=7&amp;vtp=1&amp;bbb=1"/>
          <p:cNvSpPr/>
          <p:nvPr/>
        </p:nvSpPr>
        <p:spPr>
          <a:xfrm>
            <a:off x="8096917" y="1006065"/>
            <a:ext cx="1446213" cy="465074"/>
          </a:xfrm>
          <a:prstGeom prst="rect">
            <a:avLst/>
          </a:prstGeom>
          <a:noFill/>
        </p:spPr>
        <p:txBody>
          <a:bodyPr wrap="none" lIns="0" tIns="0" rIns="0" bIns="0" rtlCol="0" anchor="t"/>
          <a:lstStyle/>
          <a:p>
            <a:pPr algn="ctr" latinLnBrk="1">
              <a:lnSpc>
                <a:spcPts val="41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放开小车</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left)">
                                      <p:cBhvr>
                                        <p:cTn id="7" dur="500"/>
                                        <p:tgtEl>
                                          <p:spTgt spid="8">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wipe(left)">
                                      <p:cBhvr>
                                        <p:cTn id="15" dur="500"/>
                                        <p:tgtEl>
                                          <p:spTgt spid="9">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build="p"/>
      <p:bldP spid="9"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a938fc013?pid=ca19df40e&amp;color=0,0,0&amp;vtp=1&amp;bt=1&amp;bbb=1"/>
          <p:cNvSpPr/>
          <p:nvPr/>
        </p:nvSpPr>
        <p:spPr>
          <a:xfrm>
            <a:off x="612648" y="486000"/>
            <a:ext cx="10963656" cy="995680"/>
          </a:xfrm>
          <a:prstGeom prst="rect">
            <a:avLst/>
          </a:prstGeom>
          <a:noFill/>
        </p:spPr>
        <p:txBody>
          <a:bodyPr wrap="none" lIns="0" tIns="0" rIns="0" bIns="0" rtlCol="0" anchor="t"/>
          <a:lstStyle/>
          <a:p>
            <a:pPr algn="l" latinLnBrk="1">
              <a:lnSpc>
                <a:spcPts val="5000"/>
              </a:lnSpc>
            </a:pP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五、实验数据处理</a:t>
            </a:r>
            <a:endParaRPr lang="en-US" altLang="zh-CN" sz="2800" dirty="0"/>
          </a:p>
        </p:txBody>
      </p:sp>
      <mc:AlternateContent xmlns:mc="http://schemas.openxmlformats.org/markup-compatibility/2006">
        <mc:Choice xmlns:a14="http://schemas.microsoft.com/office/drawing/2010/main" Requires="a14">
          <p:sp>
            <p:nvSpPr>
              <p:cNvPr id="3" name="P_5#1ab90ca3e?sp=1&amp;pid=a938fc013&amp;color=0,0,0&amp;vtp=1&amp;bbb=1"/>
              <p:cNvSpPr/>
              <p:nvPr/>
            </p:nvSpPr>
            <p:spPr>
              <a:xfrm>
                <a:off x="612648" y="1128637"/>
                <a:ext cx="10963656" cy="478600"/>
              </a:xfrm>
              <a:prstGeom prst="rect">
                <a:avLst/>
              </a:prstGeom>
              <a:noFill/>
            </p:spPr>
            <p:txBody>
              <a:bodyPr wrap="none" lIns="0" tIns="0" rIns="0" bIns="0" rtlCol="0" anchor="t"/>
              <a:lstStyle/>
              <a:p>
                <a:pPr algn="l" latinLnBrk="1">
                  <a:lnSpc>
                    <a:spcPts val="42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1.由实验数据作出</a:t>
                </a:r>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&lt;m&gt;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&lt;/m&gt;</a:t>
                </a: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图像</a:t>
                </a:r>
                <a:endParaRPr lang="en-US" altLang="zh-CN" sz="2400" dirty="0"/>
              </a:p>
            </p:txBody>
          </p:sp>
        </mc:Choice>
        <mc:Fallback>
          <p:sp>
            <p:nvSpPr>
              <p:cNvPr id="3" name="P_5#1ab90ca3e?sp=1&amp;pid=a938fc013&amp;color=0,0,0&amp;vtp=1&amp;bbb=1"/>
              <p:cNvSpPr>
                <a:spLocks noRot="1" noChangeAspect="1" noMove="1" noResize="1" noEditPoints="1" noAdjustHandles="1" noChangeArrowheads="1" noChangeShapeType="1" noTextEdit="1"/>
              </p:cNvSpPr>
              <p:nvPr/>
            </p:nvSpPr>
            <p:spPr>
              <a:xfrm>
                <a:off x="612648" y="1128637"/>
                <a:ext cx="10963656" cy="478600"/>
              </a:xfrm>
              <a:prstGeom prst="rect">
                <a:avLst/>
              </a:prstGeom>
              <a:blipFill rotWithShape="1">
                <a:blip r:embed="rId1"/>
                <a:stretch>
                  <a:fillRect l="-5" t="-51" r="2" b="-11399"/>
                </a:stretch>
              </a:blipFill>
            </p:spPr>
            <p:txBody>
              <a:bodyPr/>
              <a:lstStyle/>
              <a:p>
                <a:r>
                  <a:rPr lang="zh-CN" altLang="en-US">
                    <a:noFill/>
                  </a:rPr>
                  <a:t> </a:t>
                </a:r>
              </a:p>
            </p:txBody>
          </p:sp>
        </mc:Fallback>
      </mc:AlternateContent>
      <p:pic>
        <p:nvPicPr>
          <p:cNvPr id="4" name="P_5_BD#1ab90ca3e?pid=a938fc013&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901184" y="1737712"/>
            <a:ext cx="2386584" cy="1956816"/>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P_5_BD#1ab90ca3e?pid=a938fc013&amp;color=0,0,0&amp;vtp=1&amp;bt=1&amp;bbb=1&amp;hb=1"/>
              <p:cNvSpPr/>
              <p:nvPr/>
            </p:nvSpPr>
            <p:spPr>
              <a:xfrm>
                <a:off x="612648" y="486000"/>
                <a:ext cx="10963656" cy="4428490"/>
              </a:xfrm>
              <a:prstGeom prst="rect">
                <a:avLst/>
              </a:prstGeom>
              <a:noFill/>
            </p:spPr>
            <p:txBody>
              <a:bodyPr wrap="none" lIns="0" tIns="0" rIns="0" bIns="0" rtlCol="0" anchor="t"/>
              <a:lstStyle/>
              <a:p>
                <a:pPr algn="l" latinLnBrk="1">
                  <a:lnSpc>
                    <a:spcPts val="4400"/>
                  </a:lnSpc>
                </a:pPr>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spc="-5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spc="-5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根据记录的</a:t>
                </a:r>
                <a14:m>
                  <m:oMath xmlns:m="http://schemas.openxmlformats.org/officeDocument/2006/math">
                    <m:r>
                      <a:rPr lang="en-US" altLang="zh-CN" sz="2400" b="0" i="0" spc="-5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oMath>
                </a14:m>
                <a:r>
                  <a:rPr lang="en-US" altLang="zh-CN" sz="2400" b="0" i="0" spc="-5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spc="-5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spc="-5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数据，在平面直角坐标系中仔细描点，作一条直线</a:t>
                </a:r>
                <a:r>
                  <a:rPr lang="en-US" altLang="zh-CN" sz="2400" b="0" i="0" spc="-5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，使同一次</a:t>
                </a:r>
                <a:endParaRPr lang="en-US" altLang="zh-CN" sz="2400" b="0" i="0" spc="-5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spc="-5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实验得到的各点尽量落到这条直线上</a:t>
                </a:r>
                <a:r>
                  <a:rPr lang="en-US" altLang="zh-CN" sz="2400" b="0" i="0" spc="-5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，落不到直线上的点</a:t>
                </a:r>
                <a:r>
                  <a:rPr lang="en-US" altLang="zh-CN" sz="2400" b="0" i="0" spc="-5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，应均匀分布在直线的两</a:t>
                </a:r>
                <a:endParaRPr lang="en-US" altLang="zh-CN" sz="2400" b="0" i="0" spc="-5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spc="-5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侧</a:t>
                </a:r>
                <a:r>
                  <a:rPr lang="en-US" altLang="zh-CN" sz="2400" b="0" i="0" spc="-5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，偏离直线太远的点应舍去，如图所示，这条直线就是本次实验的</a:t>
                </a:r>
                <a14:m>
                  <m:oMath xmlns:m="http://schemas.openxmlformats.org/officeDocument/2006/math">
                    <m:r>
                      <a:rPr lang="en-US" altLang="zh-CN" sz="2400" b="0" i="0" spc="-5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spc="-5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spc="-5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spc="-5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图像</a:t>
                </a:r>
                <a:r>
                  <a:rPr lang="en-US" altLang="zh-CN" sz="2400" b="0" i="0" spc="-5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，它</a:t>
                </a:r>
                <a:endParaRPr lang="en-US" altLang="zh-CN" sz="2400" b="0" i="0" spc="-5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spc="-5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是一条倾斜的直线</a:t>
                </a:r>
                <a:r>
                  <a:rPr lang="en-US" altLang="zh-CN" sz="2400" b="0" i="0" spc="-5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。因此小车做匀加速直线运动，</a:t>
                </a:r>
                <a14:m>
                  <m:oMath xmlns:m="http://schemas.openxmlformats.org/officeDocument/2006/math">
                    <m:r>
                      <a:rPr lang="en-US" altLang="zh-CN" sz="2400" b="0" i="0" spc="-5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spc="-5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spc="-5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spc="-5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图像的斜率表示加速度。</a:t>
                </a:r>
                <a:endParaRPr lang="en-US" altLang="zh-CN" sz="2400" b="0" i="0" spc="-5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公式法（逐差法）</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latinLnBrk="1">
                  <a:lnSpc>
                    <a:spcPts val="4400"/>
                  </a:lnSpc>
                </a:pP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若</a:t>
                </a:r>
                <a14:m>
                  <m:oMath xmlns:m="http://schemas.openxmlformats.org/officeDocument/2006/math">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3</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4</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3</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常数，</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则小车做匀变速直线运动。</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7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4段：加速度</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𝑎</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3</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4</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4</m:t>
                        </m:r>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𝑇</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p>
                        </m:sSup>
                      </m:den>
                    </m:f>
                  </m:oMath>
                </a14:m>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；6段：加速度</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𝑎</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4</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5</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6</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𝑥</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3</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9</m:t>
                        </m:r>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𝑇</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p>
                        </m:sSup>
                      </m:den>
                    </m:f>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 </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。若为</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2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奇数段</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，一般最短的一段不用，转换为偶数段求解。</a:t>
                </a:r>
                <a:endParaRPr lang="en-US" altLang="zh-CN" sz="2400" spc="-50" dirty="0"/>
              </a:p>
            </p:txBody>
          </p:sp>
        </mc:Choice>
        <mc:Fallback>
          <p:sp>
            <p:nvSpPr>
              <p:cNvPr id="2" name="P_5_BD#1ab90ca3e?pid=a938fc013&amp;color=0,0,0&amp;vtp=1&amp;bt=1&amp;bbb=1&amp;hb=1"/>
              <p:cNvSpPr>
                <a:spLocks noRot="1" noChangeAspect="1" noMove="1" noResize="1" noEditPoints="1" noAdjustHandles="1" noChangeArrowheads="1" noChangeShapeType="1" noTextEdit="1"/>
              </p:cNvSpPr>
              <p:nvPr/>
            </p:nvSpPr>
            <p:spPr>
              <a:xfrm>
                <a:off x="612648" y="486000"/>
                <a:ext cx="10963656" cy="4428490"/>
              </a:xfrm>
              <a:prstGeom prst="rect">
                <a:avLst/>
              </a:prstGeom>
              <a:blipFill rotWithShape="1">
                <a:blip r:embed="rId1"/>
                <a:stretch>
                  <a:fillRect l="-5" t="-5" r="2" b="-1228"/>
                </a:stretch>
              </a:blipFill>
            </p:spPr>
            <p:txBody>
              <a:bodyPr/>
              <a:lstStyle/>
              <a:p>
                <a:r>
                  <a:rPr lang="zh-CN" altLang="en-US">
                    <a:noFill/>
                  </a:rPr>
                  <a:t> </a:t>
                </a:r>
              </a:p>
            </p:txBody>
          </p:sp>
        </mc:Fallback>
      </mc:AlternateContent>
    </p:spTree>
  </p:cSld>
  <p:clrMapOvr>
    <a:masterClrMapping/>
  </p:clrMapOvr>
  <p:transition>
    <p:split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0b939798f?pid=ca19df40e&amp;color=0,0,0&amp;vtp=1&amp;bt=1&amp;bbb=1"/>
          <p:cNvSpPr/>
          <p:nvPr/>
        </p:nvSpPr>
        <p:spPr>
          <a:xfrm>
            <a:off x="612648" y="486000"/>
            <a:ext cx="10963656" cy="995680"/>
          </a:xfrm>
          <a:prstGeom prst="rect">
            <a:avLst/>
          </a:prstGeom>
          <a:noFill/>
        </p:spPr>
        <p:txBody>
          <a:bodyPr wrap="none" lIns="0" tIns="0" rIns="0" bIns="0" rtlCol="0" anchor="t"/>
          <a:lstStyle/>
          <a:p>
            <a:pPr algn="l" latinLnBrk="1">
              <a:lnSpc>
                <a:spcPts val="5000"/>
              </a:lnSpc>
            </a:pP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六、误差分析</a:t>
            </a:r>
            <a:endParaRPr lang="en-US" altLang="zh-CN" sz="2800" dirty="0"/>
          </a:p>
        </p:txBody>
      </p:sp>
      <p:sp>
        <p:nvSpPr>
          <p:cNvPr id="3" name="P_5_BD#2b7ae3ed0?sp=1&amp;pid=0b939798f&amp;color=0,0,0&amp;vtp=1&amp;bbb=1"/>
          <p:cNvSpPr/>
          <p:nvPr/>
        </p:nvSpPr>
        <p:spPr>
          <a:xfrm>
            <a:off x="612648" y="1121661"/>
            <a:ext cx="10963656" cy="4949190"/>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偶然误差</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（1）纸带上计数点间距测量有偶然误差，故要多测几组数据，以尽量减小误差。</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（2）用作图法作图时描点、画线不准确会引起误差，所以在描点时最好用坐标纸，</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在纵、横轴上选取合适的单位，用细铅笔认真描点。</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系统误差</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（1）纸带运动时摩擦不均匀、打点不稳定会引起误差，所以安装时纸带、细绳要</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与长木板平行，同时选择符合要求（电压及频率）的交流电源。</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（2）木板的粗糙程度并非完全相同，这样测量得到的加速度只能是所测量段的平</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2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均加速度。可在木板上铺一层白纸或换用气垫导轨。</a:t>
            </a:r>
            <a:endParaRPr lang="en-US" altLang="zh-CN" sz="2400" dirty="0"/>
          </a:p>
        </p:txBody>
      </p:sp>
    </p:spTree>
  </p:cSld>
  <p:clrMapOvr>
    <a:masterClrMapping/>
  </p:clrMapOvr>
  <p:transition>
    <p:split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626434f0e?pid=ca19df40e&amp;color=0,0,0&amp;vtp=1&amp;bt=1&amp;bbb=1"/>
          <p:cNvSpPr/>
          <p:nvPr/>
        </p:nvSpPr>
        <p:spPr>
          <a:xfrm>
            <a:off x="612648" y="486000"/>
            <a:ext cx="10963656" cy="995680"/>
          </a:xfrm>
          <a:prstGeom prst="rect">
            <a:avLst/>
          </a:prstGeom>
          <a:noFill/>
        </p:spPr>
        <p:txBody>
          <a:bodyPr wrap="none" lIns="0" tIns="0" rIns="0" bIns="0" rtlCol="0" anchor="t"/>
          <a:lstStyle/>
          <a:p>
            <a:pPr algn="l" latinLnBrk="1">
              <a:lnSpc>
                <a:spcPts val="5000"/>
              </a:lnSpc>
            </a:pP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七、注意事项</a:t>
            </a:r>
            <a:endParaRPr lang="en-US" altLang="zh-CN" sz="2800" dirty="0"/>
          </a:p>
        </p:txBody>
      </p:sp>
      <mc:AlternateContent xmlns:mc="http://schemas.openxmlformats.org/markup-compatibility/2006">
        <mc:Choice xmlns:a14="http://schemas.microsoft.com/office/drawing/2010/main" Requires="a14">
          <p:sp>
            <p:nvSpPr>
              <p:cNvPr id="3" name="P_5_BD#b68b950ea?sp=1&amp;pid=626434f0e&amp;color=0,0,0&amp;vtp=1&amp;bbb=1"/>
              <p:cNvSpPr/>
              <p:nvPr/>
            </p:nvSpPr>
            <p:spPr>
              <a:xfrm>
                <a:off x="612648" y="1121661"/>
                <a:ext cx="10963656" cy="4949190"/>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平行：</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纸带与细绳要和长木板平行。</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两先两后：实验中应先接通电源，后让小车运动；实验完毕应先断开电源，后取</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下纸带。</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3.</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防止碰撞：在到达长木板末端前应让小车停止运动，防止槽码落地和小车与滑轮</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相撞。</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4.</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纸带选取：选择一条点迹清晰的纸带，舍弃点密集部分，适当选取计数点。</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5.</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减小误差：小车的加速度应适当大些，可以减小长度测量的相对误差</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，加速度大</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小以能在约</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50</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 </m:t>
                    </m:r>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cm</m:t>
                    </m:r>
                  </m:oMath>
                </a14:m>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的纸带上清楚地取出</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6</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7</m:t>
                    </m:r>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个计数点为宜</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，且小车从靠近打点计时</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2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器位置释放。</a:t>
                </a:r>
                <a:endParaRPr lang="en-US" altLang="zh-CN" sz="2400" dirty="0"/>
              </a:p>
            </p:txBody>
          </p:sp>
        </mc:Choice>
        <mc:Fallback>
          <p:sp>
            <p:nvSpPr>
              <p:cNvPr id="3" name="P_5_BD#b68b950ea?sp=1&amp;pid=626434f0e&amp;color=0,0,0&amp;vtp=1&amp;bbb=1"/>
              <p:cNvSpPr>
                <a:spLocks noRot="1" noChangeAspect="1" noMove="1" noResize="1" noEditPoints="1" noAdjustHandles="1" noChangeArrowheads="1" noChangeShapeType="1" noTextEdit="1"/>
              </p:cNvSpPr>
              <p:nvPr/>
            </p:nvSpPr>
            <p:spPr>
              <a:xfrm>
                <a:off x="612648" y="1121661"/>
                <a:ext cx="10963656" cy="4949190"/>
              </a:xfrm>
              <a:prstGeom prst="rect">
                <a:avLst/>
              </a:prstGeom>
              <a:blipFill rotWithShape="1">
                <a:blip r:embed="rId1"/>
                <a:stretch>
                  <a:fillRect l="-5" t="-5" r="-154" b="-1098"/>
                </a:stretch>
              </a:blipFill>
            </p:spPr>
            <p:txBody>
              <a:bodyPr/>
              <a:lstStyle/>
              <a:p>
                <a:r>
                  <a:rPr lang="zh-CN" altLang="en-US">
                    <a:noFill/>
                  </a:rPr>
                  <a:t> </a:t>
                </a:r>
              </a:p>
            </p:txBody>
          </p:sp>
        </mc:Fallback>
      </mc:AlternateContent>
    </p:spTree>
  </p:cSld>
  <p:clrMapOvr>
    <a:masterClrMapping/>
  </p:clrMapOvr>
  <p:transition>
    <p:spli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P_5_BD#b68b950ea?sp=1&amp;pid=626434f0e&amp;color=0,0,0&amp;vtp=1&amp;bt=1&amp;bbb=1&amp;hb=1"/>
              <p:cNvSpPr/>
              <p:nvPr/>
            </p:nvSpPr>
            <p:spPr>
              <a:xfrm>
                <a:off x="612648" y="486000"/>
                <a:ext cx="10963656" cy="3272790"/>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6.</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区分计时点和计数点：计时点是指打点计时器在纸带上打下的点</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。计数点是指测</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量和计算时在纸带上所选取的点</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，要注意“每5个点取一个计数点”与“每隔</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4个点取</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一个计数点</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”的取点方法是一样的，时间间隔均为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7.</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准确作图：在坐标纸上，横、纵轴选取合适的单位（避免所描点过密或过疏而导</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致误差过大），仔细描点连线，不能连成折线，应作一条直线，让尽可能多的点</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2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落到这条直线上，落不到直线上的各点应均匀分布在直线的两侧。</a:t>
                </a:r>
                <a:endParaRPr lang="en-US" altLang="zh-CN" sz="2400" dirty="0"/>
              </a:p>
            </p:txBody>
          </p:sp>
        </mc:Choice>
        <mc:Fallback>
          <p:sp>
            <p:nvSpPr>
              <p:cNvPr id="2" name="P_5_BD#b68b950ea?sp=1&amp;pid=626434f0e&amp;color=0,0,0&amp;vtp=1&amp;bt=1&amp;bbb=1&amp;hb=1"/>
              <p:cNvSpPr>
                <a:spLocks noRot="1" noChangeAspect="1" noMove="1" noResize="1" noEditPoints="1" noAdjustHandles="1" noChangeArrowheads="1" noChangeShapeType="1" noTextEdit="1"/>
              </p:cNvSpPr>
              <p:nvPr/>
            </p:nvSpPr>
            <p:spPr>
              <a:xfrm>
                <a:off x="612648" y="486000"/>
                <a:ext cx="10963656" cy="3272790"/>
              </a:xfrm>
              <a:prstGeom prst="rect">
                <a:avLst/>
              </a:prstGeom>
              <a:blipFill rotWithShape="1">
                <a:blip r:embed="rId1"/>
                <a:stretch>
                  <a:fillRect l="-5" t="-7" r="-154" b="-1662"/>
                </a:stretch>
              </a:blipFill>
            </p:spPr>
            <p:txBody>
              <a:bodyPr/>
              <a:lstStyle/>
              <a:p>
                <a:r>
                  <a:rPr lang="zh-CN" altLang="en-US">
                    <a:noFill/>
                  </a:rPr>
                  <a:t> </a:t>
                </a:r>
              </a:p>
            </p:txBody>
          </p:sp>
        </mc:Fallback>
      </mc:AlternateContent>
    </p:spTree>
  </p:cSld>
  <p:clrMapOvr>
    <a:masterClrMapping/>
  </p:clrMapOvr>
  <p:transition>
    <p:split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3_BD#0fed4dd3e.fixed?pid=a6cb5aa58&amp;color=0,0,0&amp;vtp=1&amp;bbb=1"/>
          <p:cNvSpPr/>
          <p:nvPr/>
        </p:nvSpPr>
        <p:spPr>
          <a:xfrm>
            <a:off x="0" y="2157984"/>
            <a:ext cx="12188952" cy="1435608"/>
          </a:xfrm>
          <a:prstGeom prst="rect">
            <a:avLst/>
          </a:prstGeom>
          <a:noFill/>
        </p:spPr>
        <p:txBody>
          <a:bodyPr wrap="none" lIns="0" tIns="0" rIns="0" bIns="0" rtlCol="0" anchor="ctr"/>
          <a:lstStyle/>
          <a:p>
            <a:pPr algn="ctr" latinLnBrk="1">
              <a:lnSpc>
                <a:spcPts val="5900"/>
              </a:lnSpc>
            </a:pPr>
            <a:r>
              <a:rPr lang="en-US" altLang="zh-CN" sz="48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关键能力·核心突破</a:t>
            </a:r>
            <a:endParaRPr lang="en-US" altLang="zh-CN" sz="4800" dirty="0"/>
          </a:p>
        </p:txBody>
      </p:sp>
    </p:spTree>
  </p:cSld>
  <p:clrMapOvr>
    <a:masterClrMapping/>
  </p:clrMapOvr>
  <p:transition>
    <p:split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e60a2506c?pid=0fed4dd3e&amp;color=0,0,0&amp;vtp=1&amp;bt=1&amp;bbb=1"/>
          <p:cNvSpPr/>
          <p:nvPr/>
        </p:nvSpPr>
        <p:spPr>
          <a:xfrm>
            <a:off x="612648" y="486000"/>
            <a:ext cx="10963656" cy="1041400"/>
          </a:xfrm>
          <a:prstGeom prst="rect">
            <a:avLst/>
          </a:prstGeom>
          <a:noFill/>
        </p:spPr>
        <p:txBody>
          <a:bodyPr wrap="none" lIns="0" tIns="0" rIns="0" bIns="0" rtlCol="0" anchor="t"/>
          <a:lstStyle/>
          <a:p>
            <a:pPr algn="ctr" latinLnBrk="1">
              <a:lnSpc>
                <a:spcPts val="5200"/>
              </a:lnSpc>
            </a:pPr>
            <a:r>
              <a:rPr lang="en-US" altLang="zh-CN" sz="30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探究点一</a:t>
            </a:r>
            <a:r>
              <a:rPr lang="en-US" altLang="zh-CN" sz="30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0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教材原型实验</a:t>
            </a:r>
            <a:endParaRPr lang="en-US" altLang="zh-CN" sz="3000" dirty="0"/>
          </a:p>
        </p:txBody>
      </p:sp>
      <p:sp>
        <p:nvSpPr>
          <p:cNvPr id="3" name="QO_5_BD.13_1#f7897e808?sp=1&amp;pid=e60a2506c&amp;color=0,0,0&amp;vtp=1&amp;bbb=1&amp;hb=1"/>
          <p:cNvSpPr/>
          <p:nvPr/>
        </p:nvSpPr>
        <p:spPr>
          <a:xfrm>
            <a:off x="612648" y="1148154"/>
            <a:ext cx="10963656" cy="1037590"/>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例1</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（2024·山东青岛模拟）</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打点计时器是高中物理实验中常用的实验器材</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，请你</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完成下列有关问题</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pic>
        <p:nvPicPr>
          <p:cNvPr id="4" name="QO_5_BD.13_3#f7897e808?iti=1&amp;htil=1&amp;pid=e60a2506c&amp;color=0,0,0&amp;tib=255,255,255&amp;vtp=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950976" y="2646016"/>
            <a:ext cx="1929384" cy="1554480"/>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5" name="QO_5_BD.13_4#f7897e808?iti=2&amp;htil=1&amp;pid=e60a2506c&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3300984" y="2316832"/>
            <a:ext cx="2450592" cy="1883664"/>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6" name="QO_5_BD.13_5#f7897e808?iti=3&amp;htil=1&amp;pid=e60a2506c&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5943600" y="2856328"/>
            <a:ext cx="5541264" cy="134416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7" name="QO_5_BD.13_6#f7897e808?iti=1&amp;htil=1&amp;pid=e60a2506c&amp;color=0,0,0&amp;vtp=1"/>
          <p:cNvSpPr/>
          <p:nvPr/>
        </p:nvSpPr>
        <p:spPr>
          <a:xfrm>
            <a:off x="1729137" y="4327496"/>
            <a:ext cx="373062" cy="895096"/>
          </a:xfrm>
          <a:prstGeom prst="rect">
            <a:avLst/>
          </a:prstGeom>
          <a:noFill/>
        </p:spPr>
        <p:txBody>
          <a:bodyPr wrap="square" lIns="0" tIns="0" rIns="0" bIns="0" rtlCol="0" anchor="t"/>
          <a:lstStyle/>
          <a:p>
            <a:pPr algn="ctr"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甲</a:t>
            </a:r>
            <a:endParaRPr lang="en-US" altLang="zh-CN" sz="2400" dirty="0"/>
          </a:p>
        </p:txBody>
      </p:sp>
      <p:sp>
        <p:nvSpPr>
          <p:cNvPr id="8" name="QO_5_BD.13_7#f7897e808?iti=2&amp;htil=1&amp;pid=e60a2506c&amp;color=0,0,0&amp;vtp=1"/>
          <p:cNvSpPr/>
          <p:nvPr/>
        </p:nvSpPr>
        <p:spPr>
          <a:xfrm>
            <a:off x="4339749" y="4327496"/>
            <a:ext cx="373062" cy="895096"/>
          </a:xfrm>
          <a:prstGeom prst="rect">
            <a:avLst/>
          </a:prstGeom>
          <a:noFill/>
        </p:spPr>
        <p:txBody>
          <a:bodyPr wrap="square" lIns="0" tIns="0" rIns="0" bIns="0" rtlCol="0" anchor="t"/>
          <a:lstStyle/>
          <a:p>
            <a:pPr algn="ctr"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乙</a:t>
            </a:r>
            <a:endParaRPr lang="en-US" altLang="zh-CN" sz="2400" dirty="0"/>
          </a:p>
        </p:txBody>
      </p:sp>
      <p:sp>
        <p:nvSpPr>
          <p:cNvPr id="9" name="QO_5_BD.13_8#f7897e808?iti=3&amp;htil=1&amp;pid=e60a2506c&amp;color=0,0,0&amp;vtp=1"/>
          <p:cNvSpPr/>
          <p:nvPr/>
        </p:nvSpPr>
        <p:spPr>
          <a:xfrm>
            <a:off x="8527701" y="4327496"/>
            <a:ext cx="373062" cy="895096"/>
          </a:xfrm>
          <a:prstGeom prst="rect">
            <a:avLst/>
          </a:prstGeom>
          <a:noFill/>
        </p:spPr>
        <p:txBody>
          <a:bodyPr wrap="square" lIns="0" tIns="0" rIns="0" bIns="0" rtlCol="0" anchor="t"/>
          <a:lstStyle/>
          <a:p>
            <a:pPr algn="ctr"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丙</a:t>
            </a:r>
            <a:endParaRPr lang="en-US" altLang="zh-CN" sz="2400" dirty="0"/>
          </a:p>
        </p:txBody>
      </p:sp>
      <p:sp>
        <p:nvSpPr>
          <p:cNvPr id="10" name="QB_6_BD.14_1#67cbde188?pid=f7897e808&amp;color=0,0,0&amp;vtp=1&amp;bbb=1"/>
          <p:cNvSpPr/>
          <p:nvPr/>
        </p:nvSpPr>
        <p:spPr>
          <a:xfrm>
            <a:off x="612648" y="4877152"/>
            <a:ext cx="10963656" cy="1033399"/>
          </a:xfrm>
          <a:prstGeom prst="rect">
            <a:avLst/>
          </a:prstGeom>
          <a:noFill/>
        </p:spPr>
        <p:txBody>
          <a:bodyPr wrap="none" lIns="0" tIns="0" rIns="0" bIns="0" rtlCol="0" anchor="t"/>
          <a:lstStyle/>
          <a:p>
            <a:pPr algn="l" latinLnBrk="1">
              <a:lnSpc>
                <a:spcPts val="44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如图甲、乙是两种打点计时器的图片</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，其中甲是</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计时器。</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2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AE8CBB"/>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a:t>
            </a:r>
            <a:r>
              <a:rPr kumimoji="0" lang="en-US" altLang="zh-CN" sz="2400" b="0" i="0" u="none" strike="noStrike" kern="1200" cap="none" spc="-50" normalizeH="0" baseline="0" noProof="0">
                <a:ln>
                  <a:noFill/>
                </a:ln>
                <a:solidFill>
                  <a:srgbClr val="AE8CBB"/>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a:t>
            </a:r>
            <a:r>
              <a:rPr kumimoji="0" lang="en-US" altLang="zh-CN" sz="2400" b="0" i="0" u="none" strike="noStrike" kern="1200" cap="none" spc="-50" normalizeH="0" baseline="0" noProof="0">
                <a:ln>
                  <a:noFill/>
                </a:ln>
                <a:solidFill>
                  <a:srgbClr val="AE8CBB"/>
                </a:solidFill>
                <a:effectLst/>
                <a:uLnTx/>
                <a:uFillTx/>
                <a:latin typeface="宋体" panose="02010600030101010101" pitchFamily="2" charset="-122"/>
                <a:ea typeface="宋体" panose="02010600030101010101" pitchFamily="2" charset="-122"/>
                <a:cs typeface="宋体" panose="02010600030101010101" pitchFamily="34" charset="-120"/>
              </a:rPr>
              <a:t> </a:t>
            </a:r>
            <a:r>
              <a:rPr kumimoji="0" lang="en-US" altLang="zh-CN" sz="2400" b="0" i="0" u="none" strike="noStrike" kern="1200" cap="none" spc="-5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乙打点计时器使用的电源为</a:t>
            </a:r>
            <a:r>
              <a:rPr kumimoji="0" lang="en-US" altLang="zh-CN" sz="2400" b="0" i="0" u="none" strike="noStrike" kern="1200" cap="none" spc="-5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__________</a:t>
            </a:r>
            <a:r>
              <a:rPr kumimoji="0" lang="en-US" altLang="zh-CN" sz="2400" b="0" i="0" u="none" strike="noStrike" kern="1200" cap="none" spc="-5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（选填“低压交流”或“低压直流”）电源。</a:t>
            </a:r>
            <a:endParaRPr lang="en-US" altLang="zh-CN" sz="2400" dirty="0"/>
          </a:p>
        </p:txBody>
      </p:sp>
      <p:sp>
        <p:nvSpPr>
          <p:cNvPr id="11" name="QB_6_AN.15_1#67cbde188.blank?pid=f7897e808&amp;color=0,0,0&amp;vpa=8&amp;vtp=1&amp;bbb=1"/>
          <p:cNvSpPr/>
          <p:nvPr/>
        </p:nvSpPr>
        <p:spPr>
          <a:xfrm>
            <a:off x="7944517" y="4849212"/>
            <a:ext cx="1139825"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电火花</a:t>
            </a:r>
            <a:endParaRPr lang="en-US" altLang="zh-CN" sz="2400" dirty="0"/>
          </a:p>
        </p:txBody>
      </p:sp>
      <p:sp>
        <p:nvSpPr>
          <p:cNvPr id="13" name="QB_6_AN.17_1#67cbde188.blank?pid=f7897e808&amp;color=0,0,0&amp;vpa=9&amp;vtp=1&amp;bbb=1"/>
          <p:cNvSpPr/>
          <p:nvPr/>
        </p:nvSpPr>
        <p:spPr>
          <a:xfrm>
            <a:off x="5083841" y="5386422"/>
            <a:ext cx="1414463" cy="474599"/>
          </a:xfrm>
          <a:prstGeom prst="rect">
            <a:avLst/>
          </a:prstGeom>
          <a:noFill/>
        </p:spPr>
        <p:txBody>
          <a:bodyPr wrap="none" lIns="0" tIns="0" rIns="0" bIns="0" rtlCol="0" anchor="t"/>
          <a:lstStyle/>
          <a:p>
            <a:pPr algn="ctr" latinLnBrk="1">
              <a:lnSpc>
                <a:spcPts val="4200"/>
              </a:lnSpc>
            </a:pPr>
            <a:r>
              <a:rPr lang="en-US" altLang="zh-CN" sz="2400" b="1" i="0" spc="-5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低压交流</a:t>
            </a:r>
            <a:endParaRPr lang="en-US" altLang="zh-CN" sz="2400" spc="-5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left)">
                                      <p:cBhvr>
                                        <p:cTn id="7" dur="500"/>
                                        <p:tgtEl>
                                          <p:spTgt spid="11">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left)">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bg/>
                                          </p:spTgt>
                                        </p:tgtEl>
                                        <p:attrNameLst>
                                          <p:attrName>style.visibility</p:attrName>
                                        </p:attrNameLst>
                                      </p:cBhvr>
                                      <p:to>
                                        <p:strVal val="visible"/>
                                      </p:to>
                                    </p:set>
                                    <p:animEffect transition="in" filter="wipe(left)">
                                      <p:cBhvr>
                                        <p:cTn id="15" dur="500"/>
                                        <p:tgtEl>
                                          <p:spTgt spid="13">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left)">
                                      <p:cBhvr>
                                        <p:cTn id="1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build="p"/>
      <p:bldP spid="13" grpId="0" animBg="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6_BD.18_1#8fe15117c?sp=1&amp;pid=f7897e808&amp;color=0,0,0&amp;vtp=1&amp;bt=1&amp;bbb=1"/>
          <p:cNvSpPr/>
          <p:nvPr/>
        </p:nvSpPr>
        <p:spPr>
          <a:xfrm>
            <a:off x="612648" y="486000"/>
            <a:ext cx="10963656" cy="2713800"/>
          </a:xfrm>
          <a:prstGeom prst="rect">
            <a:avLst/>
          </a:prstGeom>
          <a:noFill/>
        </p:spPr>
        <p:txBody>
          <a:bodyPr wrap="none" lIns="0" tIns="0" rIns="0" bIns="0" rtlCol="0" anchor="t"/>
          <a:lstStyle/>
          <a:p>
            <a:pPr algn="l" latinLnBrk="1">
              <a:lnSpc>
                <a:spcPts val="44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（3）</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在“探究小车速度随时间变化的规律</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”实验中必要的措施是</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solidFill>
                <a:srgbClr val="000000"/>
              </a:solidFill>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.细线必须与长木板平行</a:t>
            </a:r>
            <a:endParaRPr lang="en-US" altLang="zh-CN" sz="2400" dirty="0">
              <a:solidFill>
                <a:srgbClr val="000000"/>
              </a:solidFill>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.先接通电源，再释放小车</a:t>
            </a:r>
            <a:endParaRPr lang="en-US" altLang="zh-CN" sz="2400" dirty="0">
              <a:solidFill>
                <a:srgbClr val="000000"/>
              </a:solidFill>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.小车的质量远大于钩码的质量</a:t>
            </a:r>
            <a:endParaRPr lang="en-US" altLang="zh-CN" sz="2400" dirty="0">
              <a:solidFill>
                <a:srgbClr val="000000"/>
              </a:solidFill>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D</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.平衡小车与长木板间的摩擦力</a:t>
            </a:r>
            <a:endParaRPr lang="en-US" altLang="zh-CN" sz="2400" dirty="0">
              <a:solidFill>
                <a:srgbClr val="000000"/>
              </a:solidFill>
            </a:endParaRPr>
          </a:p>
        </p:txBody>
      </p:sp>
      <mc:AlternateContent xmlns:mc="http://schemas.openxmlformats.org/markup-compatibility/2006">
        <mc:Choice xmlns:a14="http://schemas.microsoft.com/office/drawing/2010/main" Requires="a14">
          <p:sp>
            <p:nvSpPr>
              <p:cNvPr id="3" name="QB_6_AN.19_1#8fe15117c.blank?pid=f7897e808&amp;color=0,0,0&amp;vpa=10&amp;vtp=1&amp;bbb=1"/>
              <p:cNvSpPr/>
              <p:nvPr/>
            </p:nvSpPr>
            <p:spPr>
              <a:xfrm>
                <a:off x="9135935" y="555913"/>
                <a:ext cx="565150" cy="353441"/>
              </a:xfrm>
              <a:prstGeom prst="rect">
                <a:avLst/>
              </a:prstGeom>
              <a:noFill/>
            </p:spPr>
            <p:txBody>
              <a:bodyPr wrap="none" lIns="0" tIns="0" rIns="0" bIns="0" rtlCol="0" anchor="t"/>
              <a:lstStyle/>
              <a:p>
                <a:pPr algn="ctr" latinLnBrk="1">
                  <a:lnSpc>
                    <a:spcPts val="3000"/>
                  </a:lnSpc>
                </a:pPr>
                <a14:m>
                  <m:oMath xmlns:m="http://schemas.openxmlformats.org/officeDocument/2006/math">
                    <m:r>
                      <a:rPr lang="en-US" altLang="zh-CN" sz="2400" b="1" i="0"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𝐀𝐁</m:t>
                    </m:r>
                  </m:oMath>
                </a14:m>
                <a:r>
                  <a:rPr lang="en-US" altLang="zh-CN" sz="100" b="1" i="0" kern="0" spc="-99900" dirty="0">
                    <a:solidFill>
                      <a:srgbClr val="FFFFFF"/>
                    </a:solidFill>
                    <a:latin typeface="Times New Roman" panose="02020603050405020304" pitchFamily="34" charset="0"/>
                    <a:ea typeface="楷体" panose="02010609060101010101" pitchFamily="34" charset="-122"/>
                    <a:cs typeface="Times New Roman" panose="02020603050405020304" pitchFamily="34" charset="-120"/>
                  </a:rPr>
                  <a:t> </a:t>
                </a:r>
                <a:endParaRPr lang="en-US" altLang="zh-CN" sz="100" dirty="0"/>
              </a:p>
            </p:txBody>
          </p:sp>
        </mc:Choice>
        <mc:Fallback>
          <p:sp>
            <p:nvSpPr>
              <p:cNvPr id="3" name="QB_6_AN.19_1#8fe15117c.blank?pid=f7897e808&amp;color=0,0,0&amp;vpa=10&amp;vtp=1&amp;bbb=1"/>
              <p:cNvSpPr>
                <a:spLocks noRot="1" noChangeAspect="1" noMove="1" noResize="1" noEditPoints="1" noAdjustHandles="1" noChangeArrowheads="1" noChangeShapeType="1" noTextEdit="1"/>
              </p:cNvSpPr>
              <p:nvPr/>
            </p:nvSpPr>
            <p:spPr>
              <a:xfrm>
                <a:off x="9135935" y="555913"/>
                <a:ext cx="565150" cy="353441"/>
              </a:xfrm>
              <a:prstGeom prst="rect">
                <a:avLst/>
              </a:prstGeom>
              <a:blipFill rotWithShape="1">
                <a:blip r:embed="rId1"/>
                <a:stretch>
                  <a:fillRect l="-34" t="-81" r="34" b="-7716"/>
                </a:stretch>
              </a:blipFill>
            </p:spPr>
            <p:txBody>
              <a:bodyPr/>
              <a:lstStyle/>
              <a:p>
                <a:r>
                  <a:rPr lang="zh-CN" altLang="en-US">
                    <a:noFill/>
                  </a:rPr>
                  <a:t> </a:t>
                </a:r>
              </a:p>
            </p:txBody>
          </p:sp>
        </mc:Fallback>
      </mc:AlternateContent>
      <p:sp>
        <p:nvSpPr>
          <p:cNvPr id="4" name="QB_6_AS.20_1#8fe15117c?pid=f7897e808&amp;color=0,0,0&amp;vtp=1&amp;bbb=1&amp;hb=1"/>
          <p:cNvSpPr/>
          <p:nvPr/>
        </p:nvSpPr>
        <p:spPr>
          <a:xfrm>
            <a:off x="612648" y="3233962"/>
            <a:ext cx="10963656" cy="2713800"/>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在“探究小车速度随时间变化的规律”实验中</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，只需要保证小车受到的合力</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恒定不变</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，不需要平衡小车与长木板间的摩擦力</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，也不需要使小车的质量远大于</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钩码的质量</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；为了保证小车运动过程受到细线的拉力恒定不变</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，细线必须与长木</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板平行</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，故A正确，C、D错误。为了充分利用纸带，应先接通电源，</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再释放小车，</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故</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B正确。</a:t>
            </a:r>
            <a:endParaRPr lang="en-US" altLang="zh-CN" sz="2400" dirty="0">
              <a:solidFill>
                <a:srgbClr val="FF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left)">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B_6_BD.21_1#c596e4f5f?pid=f7897e808&amp;color=0,0,0&amp;vtp=1&amp;bt=1&amp;bbb=1&amp;hb=1"/>
              <p:cNvSpPr/>
              <p:nvPr/>
            </p:nvSpPr>
            <p:spPr>
              <a:xfrm>
                <a:off x="612648" y="486000"/>
                <a:ext cx="10963656" cy="3135503"/>
              </a:xfrm>
              <a:prstGeom prst="rect">
                <a:avLst/>
              </a:prstGeom>
              <a:noFill/>
            </p:spPr>
            <p:txBody>
              <a:bodyPr wrap="none" lIns="0" tIns="0" rIns="0" bIns="0" rtlCol="0" anchor="t"/>
              <a:lstStyle/>
              <a:p>
                <a:pPr algn="l" latinLnBrk="1">
                  <a:lnSpc>
                    <a:spcPts val="42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（4）</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某次实验过程中，小车拖动纸带运动，用打点计时器打出一条纸带</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，如图</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丙所示</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，从某一清晰点开始，描出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𝑂</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𝐶</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𝐷</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五个计数点</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（相邻两个计数点</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间有四个点未画出</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），用刻度尺量出各点与</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𝑂</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点间距离</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，已知纸带的右端与小车相</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连接</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，所用电源的频率为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50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Hz</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，则判断小车做</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选填“加速”或“减速</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”）直</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线运动</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，打下</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点时小车运动的速度大小为</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a:t>
                </a:r>
                <a14:m>
                  <m:oMath xmlns:m="http://schemas.openxmlformats.org/officeDocument/2006/math">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，小车的加速度大小为</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a:t>
                </a:r>
                <a:endPar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endParaRPr>
              </a:p>
              <a:p>
                <a:pPr latinLnBrk="1">
                  <a:lnSpc>
                    <a:spcPts val="4100"/>
                  </a:lnSpc>
                </a:pPr>
                <a14:m>
                  <m:oMath xmlns:m="http://schemas.openxmlformats.org/officeDocument/2006/math">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2" name="QB_6_BD.21_1#c596e4f5f?pid=f7897e808&amp;color=0,0,0&amp;vtp=1&amp;bt=1&amp;bbb=1&amp;hb=1"/>
              <p:cNvSpPr>
                <a:spLocks noRot="1" noChangeAspect="1" noMove="1" noResize="1" noEditPoints="1" noAdjustHandles="1" noChangeArrowheads="1" noChangeShapeType="1" noTextEdit="1"/>
              </p:cNvSpPr>
              <p:nvPr/>
            </p:nvSpPr>
            <p:spPr>
              <a:xfrm>
                <a:off x="612648" y="486000"/>
                <a:ext cx="10963656" cy="3135503"/>
              </a:xfrm>
              <a:prstGeom prst="rect">
                <a:avLst/>
              </a:prstGeom>
              <a:blipFill rotWithShape="1">
                <a:blip r:embed="rId1"/>
                <a:stretch>
                  <a:fillRect l="-5" t="-7" r="2" b="-1658"/>
                </a:stretch>
              </a:blipFill>
            </p:spPr>
            <p:txBody>
              <a:bodyPr/>
              <a:lstStyle/>
              <a:p>
                <a:r>
                  <a:rPr lang="zh-CN" altLang="en-US">
                    <a:noFill/>
                  </a:rPr>
                  <a:t> </a:t>
                </a:r>
              </a:p>
            </p:txBody>
          </p:sp>
        </mc:Fallback>
      </mc:AlternateContent>
      <p:sp>
        <p:nvSpPr>
          <p:cNvPr id="3" name="QB_6_AN.22_1#c596e4f5f.blank?pid=f7897e808&amp;color=0,0,0&amp;vpa=11&amp;vtp=1&amp;bbb=1"/>
          <p:cNvSpPr/>
          <p:nvPr/>
        </p:nvSpPr>
        <p:spPr>
          <a:xfrm>
            <a:off x="6866605" y="2051148"/>
            <a:ext cx="833438" cy="465074"/>
          </a:xfrm>
          <a:prstGeom prst="rect">
            <a:avLst/>
          </a:prstGeom>
          <a:noFill/>
        </p:spPr>
        <p:txBody>
          <a:bodyPr wrap="none" lIns="0" tIns="0" rIns="0" bIns="0" rtlCol="0" anchor="t"/>
          <a:lstStyle/>
          <a:p>
            <a:pPr algn="ctr" latinLnBrk="1">
              <a:lnSpc>
                <a:spcPts val="41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减速</a:t>
            </a:r>
            <a:endParaRPr lang="en-US" altLang="zh-CN" sz="2400" dirty="0"/>
          </a:p>
        </p:txBody>
      </p:sp>
      <p:sp>
        <p:nvSpPr>
          <p:cNvPr id="4" name="QB_6_AN.23_1#c596e4f5f.blank?pid=f7897e808&amp;color=0,0,0&amp;vpa=12&amp;vtp=1&amp;bbb=1"/>
          <p:cNvSpPr/>
          <p:nvPr/>
        </p:nvSpPr>
        <p:spPr>
          <a:xfrm>
            <a:off x="6285833" y="2584548"/>
            <a:ext cx="754063" cy="469075"/>
          </a:xfrm>
          <a:prstGeom prst="rect">
            <a:avLst/>
          </a:prstGeom>
          <a:noFill/>
        </p:spPr>
        <p:txBody>
          <a:bodyPr wrap="none" lIns="0" tIns="0" rIns="0" bIns="0" rtlCol="0" anchor="t"/>
          <a:lstStyle/>
          <a:p>
            <a:pPr algn="ctr" latinLnBrk="1">
              <a:lnSpc>
                <a:spcPts val="41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0.62</a:t>
            </a:r>
            <a:endParaRPr lang="en-US" altLang="zh-CN" sz="2400" dirty="0"/>
          </a:p>
        </p:txBody>
      </p:sp>
      <p:sp>
        <p:nvSpPr>
          <p:cNvPr id="5" name="QB_6_AN.24_1#c596e4f5f.blank?pid=f7897e808&amp;color=0,0,0&amp;vpa=13&amp;vtp=1&amp;bbb=1"/>
          <p:cNvSpPr/>
          <p:nvPr/>
        </p:nvSpPr>
        <p:spPr>
          <a:xfrm>
            <a:off x="10630821" y="2584548"/>
            <a:ext cx="601663" cy="469075"/>
          </a:xfrm>
          <a:prstGeom prst="rect">
            <a:avLst/>
          </a:prstGeom>
          <a:noFill/>
        </p:spPr>
        <p:txBody>
          <a:bodyPr wrap="none" lIns="0" tIns="0" rIns="0" bIns="0" rtlCol="0" anchor="t"/>
          <a:lstStyle/>
          <a:p>
            <a:pPr algn="ctr" latinLnBrk="1">
              <a:lnSpc>
                <a:spcPts val="41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1.8</a:t>
            </a:r>
            <a:endParaRPr lang="en-US" altLang="zh-CN" sz="2400" dirty="0"/>
          </a:p>
        </p:txBody>
      </p:sp>
      <mc:AlternateContent xmlns:mc="http://schemas.openxmlformats.org/markup-compatibility/2006">
        <mc:Choice xmlns:a14="http://schemas.microsoft.com/office/drawing/2010/main" Requires="a14">
          <p:sp>
            <p:nvSpPr>
              <p:cNvPr id="6" name="QB_6_AS.25_1#c596e4f5f?pid=f7897e808&amp;color=0,0,0&amp;vtp=1&amp;bbb=1&amp;hb=1"/>
              <p:cNvSpPr/>
              <p:nvPr/>
            </p:nvSpPr>
            <p:spPr>
              <a:xfrm>
                <a:off x="612648" y="3617312"/>
                <a:ext cx="10963656" cy="2704910"/>
              </a:xfrm>
              <a:prstGeom prst="rect">
                <a:avLst/>
              </a:prstGeom>
              <a:noFill/>
            </p:spPr>
            <p:txBody>
              <a:bodyPr wrap="none" lIns="0" tIns="0" rIns="0" bIns="0" rtlCol="0" anchor="t"/>
              <a:lstStyle/>
              <a:p>
                <a:pPr algn="l" latinLnBrk="1">
                  <a:lnSpc>
                    <a:spcPts val="42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由于纸带的右端与小车相连接，</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可知相同时间内小车通过的位移逐渐减小，</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则小车做减速直线运动</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；相邻两个计数点间有四个点未画出</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，则相邻计数点的时</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间间隔为</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𝑇</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5</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，打下</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点时小车运动的速度大小为</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5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𝐴𝐶</m:t>
                            </m:r>
                          </m:sub>
                        </m:sSub>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𝑇</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15</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90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50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10</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62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，根据逐差法可得小车的加速度大小为</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100"/>
                  </a:lnSpc>
                </a:pP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𝑎</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𝐵𝐷</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𝑂𝐵</m:t>
                            </m:r>
                          </m:sub>
                        </m:sSub>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4</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𝑇</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24</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80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8</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80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8</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80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10</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4</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8</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6" name="QB_6_AS.25_1#c596e4f5f?pid=f7897e808&amp;color=0,0,0&amp;vtp=1&amp;bbb=1&amp;hb=1"/>
              <p:cNvSpPr>
                <a:spLocks noRot="1" noChangeAspect="1" noMove="1" noResize="1" noEditPoints="1" noAdjustHandles="1" noChangeArrowheads="1" noChangeShapeType="1" noTextEdit="1"/>
              </p:cNvSpPr>
              <p:nvPr/>
            </p:nvSpPr>
            <p:spPr>
              <a:xfrm>
                <a:off x="612648" y="3617312"/>
                <a:ext cx="10963656" cy="2704910"/>
              </a:xfrm>
              <a:prstGeom prst="rect">
                <a:avLst/>
              </a:prstGeom>
              <a:blipFill rotWithShape="1">
                <a:blip r:embed="rId2"/>
                <a:stretch>
                  <a:fillRect l="-5" t="-13" r="-1324" b="6"/>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left)">
                                      <p:cBhvr>
                                        <p:cTn id="23" dur="500"/>
                                        <p:tgtEl>
                                          <p:spTgt spid="5">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left)">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Effect transition="in" filter="wipe(left)">
                                      <p:cBhvr>
                                        <p:cTn id="31" dur="500"/>
                                        <p:tgtEl>
                                          <p:spTgt spid="6">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left)">
                                      <p:cBhvr>
                                        <p:cTn id="34" dur="500"/>
                                        <p:tgtEl>
                                          <p:spTgt spid="6">
                                            <p:txEl>
                                              <p:pRg st="0" end="0"/>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wipe(left)">
                                      <p:cBhvr>
                                        <p:cTn id="40" dur="500"/>
                                        <p:tgtEl>
                                          <p:spTgt spid="6">
                                            <p:txEl>
                                              <p:pRg st="2" end="2"/>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wipe(left)">
                                      <p:cBhvr>
                                        <p:cTn id="43" dur="500"/>
                                        <p:tgtEl>
                                          <p:spTgt spid="6">
                                            <p:txEl>
                                              <p:pRg st="3" end="3"/>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wipe(left)">
                                      <p:cBhvr>
                                        <p:cTn id="4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P spid="5" grpId="0" animBg="1" build="p"/>
      <p:bldP spid="6" grpId="0" animBg="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B_6_BD.26_1#389c85872?pid=f7897e808&amp;color=0,0,0&amp;vtp=1&amp;bt=1&amp;bbb=1&amp;hb=1"/>
              <p:cNvSpPr/>
              <p:nvPr/>
            </p:nvSpPr>
            <p:spPr>
              <a:xfrm>
                <a:off x="612648" y="486000"/>
                <a:ext cx="10963656" cy="1596200"/>
              </a:xfrm>
              <a:prstGeom prst="rect">
                <a:avLst/>
              </a:prstGeom>
              <a:noFill/>
            </p:spPr>
            <p:txBody>
              <a:bodyPr wrap="none" lIns="0" tIns="0" rIns="0" bIns="0" rtlCol="0" anchor="t"/>
              <a:lstStyle/>
              <a:p>
                <a:pPr algn="l" latinLnBrk="1">
                  <a:lnSpc>
                    <a:spcPts val="44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（5）</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若打点计时器额定电压为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220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V</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，而实际使用的电源电压为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225</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V</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，则（</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4）</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中得出的速度与小车速度的真实值相比</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选填“偏大”“偏小”或</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“没有影</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响</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2" name="QB_6_BD.26_1#389c85872?pid=f7897e808&amp;color=0,0,0&amp;vtp=1&amp;bt=1&amp;bbb=1&amp;hb=1"/>
              <p:cNvSpPr>
                <a:spLocks noRot="1" noChangeAspect="1" noMove="1" noResize="1" noEditPoints="1" noAdjustHandles="1" noChangeArrowheads="1" noChangeShapeType="1" noTextEdit="1"/>
              </p:cNvSpPr>
              <p:nvPr/>
            </p:nvSpPr>
            <p:spPr>
              <a:xfrm>
                <a:off x="612648" y="486000"/>
                <a:ext cx="10963656" cy="1596200"/>
              </a:xfrm>
              <a:prstGeom prst="rect">
                <a:avLst/>
              </a:prstGeom>
              <a:blipFill rotWithShape="1">
                <a:blip r:embed="rId1"/>
                <a:stretch>
                  <a:fillRect l="-5" t="-14" r="2" b="-3419"/>
                </a:stretch>
              </a:blipFill>
            </p:spPr>
            <p:txBody>
              <a:bodyPr/>
              <a:lstStyle/>
              <a:p>
                <a:r>
                  <a:rPr lang="zh-CN" altLang="en-US">
                    <a:noFill/>
                  </a:rPr>
                  <a:t> </a:t>
                </a:r>
              </a:p>
            </p:txBody>
          </p:sp>
        </mc:Fallback>
      </mc:AlternateContent>
      <p:sp>
        <p:nvSpPr>
          <p:cNvPr id="3" name="QB_6_AN.27_1#389c85872.blank?pid=f7897e808&amp;color=0,0,0&amp;vpa=14&amp;vtp=1&amp;bbb=1"/>
          <p:cNvSpPr/>
          <p:nvPr/>
        </p:nvSpPr>
        <p:spPr>
          <a:xfrm>
            <a:off x="5810916" y="1016860"/>
            <a:ext cx="1446213"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没有影响</a:t>
            </a:r>
            <a:endParaRPr lang="en-US" altLang="zh-CN" sz="2400" dirty="0"/>
          </a:p>
        </p:txBody>
      </p:sp>
      <p:sp>
        <p:nvSpPr>
          <p:cNvPr id="4" name="QB_6_AS.28_1#389c85872?pid=f7897e808&amp;color=0,0,0&amp;vtp=1&amp;bbb=1&amp;hb=1"/>
          <p:cNvSpPr/>
          <p:nvPr/>
        </p:nvSpPr>
        <p:spPr>
          <a:xfrm>
            <a:off x="612648" y="2139222"/>
            <a:ext cx="10963656" cy="1037590"/>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电压对打点计时器的打点时间间隔没有影响，则（4</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）中得出的速度与小车</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速度的真实值相比没有影响</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O_5_BD.29_1#82650d31b?pid=e60a2506c&amp;color=0,0,0&amp;vtp=1&amp;bt=1&amp;bbb=1&amp;hb=1"/>
              <p:cNvSpPr/>
              <p:nvPr/>
            </p:nvSpPr>
            <p:spPr>
              <a:xfrm>
                <a:off x="612648" y="486000"/>
                <a:ext cx="10963656" cy="3272790"/>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迁移应用</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（2024·重庆长寿模拟）</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小华同学在做“研究匀变速直线运动”</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的实验中，</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将打点计时器固定在某处，在细线拉力的作用下小车拖着穿过打点计时器的纸带</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在水平木板上运动</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，如图甲所示</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，由打点计时器得到表示小车运动过程的一条清</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晰纸带的一段</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，如图乙所示。在打点计时器打出的纸带上确定出八个计数点</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，相</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邻两个计数点之间还有四个点未画出</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，并用刻度尺测出了各计数点到</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0计数点的距</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离</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，图中所标数据的单位是</a:t>
                </a:r>
                <a14:m>
                  <m:oMath xmlns:m="http://schemas.openxmlformats.org/officeDocument/2006/math">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cm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2" name="QO_5_BD.29_1#82650d31b?pid=e60a2506c&amp;color=0,0,0&amp;vtp=1&amp;bt=1&amp;bbb=1&amp;hb=1"/>
              <p:cNvSpPr>
                <a:spLocks noRot="1" noChangeAspect="1" noMove="1" noResize="1" noEditPoints="1" noAdjustHandles="1" noChangeArrowheads="1" noChangeShapeType="1" noTextEdit="1"/>
              </p:cNvSpPr>
              <p:nvPr/>
            </p:nvSpPr>
            <p:spPr>
              <a:xfrm>
                <a:off x="612648" y="486000"/>
                <a:ext cx="10963656" cy="3272790"/>
              </a:xfrm>
              <a:prstGeom prst="rect">
                <a:avLst/>
              </a:prstGeom>
              <a:blipFill rotWithShape="1">
                <a:blip r:embed="rId1"/>
                <a:stretch>
                  <a:fillRect l="-5" t="-7" r="-85" b="-1662"/>
                </a:stretch>
              </a:blipFill>
            </p:spPr>
            <p:txBody>
              <a:bodyPr/>
              <a:lstStyle/>
              <a:p>
                <a:r>
                  <a:rPr lang="zh-CN" altLang="en-US">
                    <a:noFill/>
                  </a:rPr>
                  <a:t> </a:t>
                </a:r>
              </a:p>
            </p:txBody>
          </p:sp>
        </mc:Fallback>
      </mc:AlternateContent>
    </p:spTree>
  </p:cSld>
  <p:clrMapOvr>
    <a:masterClrMapping/>
  </p:clrMapOvr>
  <p:transition>
    <p:split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5_BD.29_3#82650d31b?iti=4&amp;htil=1&amp;pid=e60a2506c&amp;color=0,0,0&amp;tib=255,255,255&amp;vtp=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877824" y="1318104"/>
            <a:ext cx="2843784" cy="1261872"/>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3" name="QO_5_BD.29_4#82650d31b?iti=5&amp;htil=1&amp;pid=e60a2506c&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078224" y="1034640"/>
            <a:ext cx="4041648" cy="1536192"/>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4" name="QO_5_BD.29_5#82650d31b?iti=6&amp;htil=1&amp;pid=e60a2506c&amp;color=0,0,0&amp;tib=255,255,255&amp;vtp=1&amp;bt=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8732520" y="486000"/>
            <a:ext cx="2331720" cy="209397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O_5_BD.29_6#82650d31b?iti=4&amp;htil=1&amp;pid=e60a2506c&amp;color=0,0,0&amp;vtp=1"/>
          <p:cNvSpPr/>
          <p:nvPr/>
        </p:nvSpPr>
        <p:spPr>
          <a:xfrm>
            <a:off x="2113185" y="2706976"/>
            <a:ext cx="373062" cy="895096"/>
          </a:xfrm>
          <a:prstGeom prst="rect">
            <a:avLst/>
          </a:prstGeom>
          <a:noFill/>
        </p:spPr>
        <p:txBody>
          <a:bodyPr wrap="square" lIns="0" tIns="0" rIns="0" bIns="0" rtlCol="0" anchor="t"/>
          <a:lstStyle/>
          <a:p>
            <a:pPr algn="ctr"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甲</a:t>
            </a:r>
            <a:endParaRPr lang="en-US" altLang="zh-CN" sz="2400" dirty="0"/>
          </a:p>
        </p:txBody>
      </p:sp>
      <p:sp>
        <p:nvSpPr>
          <p:cNvPr id="6" name="QO_5_BD.29_7#82650d31b?iti=5&amp;htil=1&amp;pid=e60a2506c&amp;color=0,0,0&amp;vtp=1"/>
          <p:cNvSpPr/>
          <p:nvPr/>
        </p:nvSpPr>
        <p:spPr>
          <a:xfrm>
            <a:off x="5912517" y="2697832"/>
            <a:ext cx="373062" cy="895096"/>
          </a:xfrm>
          <a:prstGeom prst="rect">
            <a:avLst/>
          </a:prstGeom>
          <a:noFill/>
        </p:spPr>
        <p:txBody>
          <a:bodyPr wrap="square" lIns="0" tIns="0" rIns="0" bIns="0" rtlCol="0" anchor="t"/>
          <a:lstStyle/>
          <a:p>
            <a:pPr algn="ctr"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乙</a:t>
            </a:r>
            <a:endParaRPr lang="en-US" altLang="zh-CN" sz="2400" dirty="0"/>
          </a:p>
        </p:txBody>
      </p:sp>
      <p:sp>
        <p:nvSpPr>
          <p:cNvPr id="7" name="QO_5_BD.29_8#82650d31b?iti=6&amp;htil=1&amp;pid=e60a2506c&amp;color=0,0,0&amp;vtp=1"/>
          <p:cNvSpPr/>
          <p:nvPr/>
        </p:nvSpPr>
        <p:spPr>
          <a:xfrm>
            <a:off x="9711849" y="2706976"/>
            <a:ext cx="373062" cy="895096"/>
          </a:xfrm>
          <a:prstGeom prst="rect">
            <a:avLst/>
          </a:prstGeom>
          <a:noFill/>
        </p:spPr>
        <p:txBody>
          <a:bodyPr wrap="square" lIns="0" tIns="0" rIns="0" bIns="0" rtlCol="0" anchor="t"/>
          <a:lstStyle/>
          <a:p>
            <a:pPr algn="ctr"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丙</a:t>
            </a:r>
            <a:endParaRPr lang="en-US" altLang="zh-CN" sz="2400" dirty="0"/>
          </a:p>
        </p:txBody>
      </p:sp>
    </p:spTree>
  </p:cSld>
  <p:clrMapOvr>
    <a:masterClrMapping/>
  </p:clrMapOvr>
  <p:transition>
    <p:split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6_BD.30_1#062e47850?pid=82650d31b&amp;color=0,0,0&amp;vtp=1&amp;bt=1&amp;bbb=1&amp;hb=1"/>
          <p:cNvSpPr/>
          <p:nvPr/>
        </p:nvSpPr>
        <p:spPr>
          <a:xfrm>
            <a:off x="612648" y="524100"/>
            <a:ext cx="10963656" cy="976249"/>
          </a:xfrm>
          <a:prstGeom prst="rect">
            <a:avLst/>
          </a:prstGeom>
          <a:noFill/>
        </p:spPr>
        <p:txBody>
          <a:bodyPr wrap="none" lIns="0" tIns="0" rIns="0" bIns="0" rtlCol="0" anchor="t"/>
          <a:lstStyle/>
          <a:p>
            <a:pPr algn="l" latinLnBrk="1">
              <a:lnSpc>
                <a:spcPts val="41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小华利用家庭电源来做实验</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，因此应该选择</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计时器，工作电压为</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000"/>
              </a:lnSpc>
            </a:pP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solidFill>
                <a:srgbClr val="000000"/>
              </a:solidFill>
            </a:endParaRPr>
          </a:p>
        </p:txBody>
      </p:sp>
      <p:sp>
        <p:nvSpPr>
          <p:cNvPr id="3" name="QB_6_AN.31_1#062e47850.blank?pid=82650d31b&amp;color=0,0,0&amp;vpa=15&amp;vtp=1&amp;bbb=1"/>
          <p:cNvSpPr/>
          <p:nvPr/>
        </p:nvSpPr>
        <p:spPr>
          <a:xfrm>
            <a:off x="7334917" y="494636"/>
            <a:ext cx="1139825" cy="455549"/>
          </a:xfrm>
          <a:prstGeom prst="rect">
            <a:avLst/>
          </a:prstGeom>
          <a:noFill/>
        </p:spPr>
        <p:txBody>
          <a:bodyPr wrap="none" lIns="0" tIns="0" rIns="0" bIns="0" rtlCol="0" anchor="t"/>
          <a:lstStyle/>
          <a:p>
            <a:pPr algn="ctr" latinLnBrk="1">
              <a:lnSpc>
                <a:spcPts val="40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电火花</a:t>
            </a:r>
            <a:endParaRPr lang="en-US" altLang="zh-CN" sz="2400" dirty="0">
              <a:solidFill>
                <a:srgbClr val="FF0000"/>
              </a:solidFill>
            </a:endParaRPr>
          </a:p>
        </p:txBody>
      </p:sp>
      <mc:AlternateContent xmlns:mc="http://schemas.openxmlformats.org/markup-compatibility/2006">
        <mc:Choice xmlns:a14="http://schemas.microsoft.com/office/drawing/2010/main" Requires="a14">
          <p:sp>
            <p:nvSpPr>
              <p:cNvPr id="4" name="QB_6_AN.32_1#062e47850.blank?pid=82650d31b&amp;color=0,0,0&amp;vpa=16&amp;vtp=1&amp;bbb=1"/>
              <p:cNvSpPr/>
              <p:nvPr/>
            </p:nvSpPr>
            <p:spPr>
              <a:xfrm>
                <a:off x="661860" y="1083216"/>
                <a:ext cx="966788" cy="353441"/>
              </a:xfrm>
              <a:prstGeom prst="rect">
                <a:avLst/>
              </a:prstGeom>
              <a:noFill/>
            </p:spPr>
            <p:txBody>
              <a:bodyPr wrap="none" lIns="0" tIns="0" rIns="0" bIns="0" rtlCol="0" anchor="t"/>
              <a:lstStyle/>
              <a:p>
                <a:pPr algn="ctr" latinLnBrk="1">
                  <a:lnSpc>
                    <a:spcPts val="3000"/>
                  </a:lnSpc>
                </a:pPr>
                <a14:m>
                  <m:oMath xmlns:m="http://schemas.openxmlformats.org/officeDocument/2006/math">
                    <m:r>
                      <a:rPr lang="en-US" altLang="zh-CN" sz="2400" b="1" i="0"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𝟐𝟐𝟎</m:t>
                    </m:r>
                    <m:r>
                      <a:rPr lang="en-US" altLang="zh-CN" sz="2400" b="1" i="0"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t> </m:t>
                    </m:r>
                    <m:r>
                      <a:rPr lang="en-US" altLang="zh-CN" sz="2400" b="1" i="0"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𝐕</m:t>
                    </m:r>
                  </m:oMath>
                </a14:m>
                <a:r>
                  <a:rPr lang="en-US" altLang="zh-CN" sz="100" b="1" i="0" kern="0" spc="-99900" dirty="0">
                    <a:solidFill>
                      <a:srgbClr val="FFFFFF"/>
                    </a:solidFill>
                    <a:latin typeface="Times New Roman" panose="02020603050405020304" pitchFamily="34" charset="0"/>
                    <a:ea typeface="楷体" panose="02010609060101010101" pitchFamily="34" charset="-122"/>
                    <a:cs typeface="Times New Roman" panose="02020603050405020304" pitchFamily="34" charset="-120"/>
                  </a:rPr>
                  <a:t> </a:t>
                </a:r>
                <a:endParaRPr lang="en-US" altLang="zh-CN" sz="100" dirty="0"/>
              </a:p>
            </p:txBody>
          </p:sp>
        </mc:Choice>
        <mc:Fallback>
          <p:sp>
            <p:nvSpPr>
              <p:cNvPr id="4" name="QB_6_AN.32_1#062e47850.blank?pid=82650d31b&amp;color=0,0,0&amp;vpa=16&amp;vtp=1&amp;bbb=1"/>
              <p:cNvSpPr>
                <a:spLocks noRot="1" noChangeAspect="1" noMove="1" noResize="1" noEditPoints="1" noAdjustHandles="1" noChangeArrowheads="1" noChangeShapeType="1" noTextEdit="1"/>
              </p:cNvSpPr>
              <p:nvPr/>
            </p:nvSpPr>
            <p:spPr>
              <a:xfrm>
                <a:off x="661860" y="1083216"/>
                <a:ext cx="966788" cy="353441"/>
              </a:xfrm>
              <a:prstGeom prst="rect">
                <a:avLst/>
              </a:prstGeom>
              <a:blipFill rotWithShape="1">
                <a:blip r:embed="rId1"/>
                <a:stretch>
                  <a:fillRect l="-20" t="-153" r="53" b="-7644"/>
                </a:stretch>
              </a:blipFill>
            </p:spPr>
            <p:txBody>
              <a:bodyPr/>
              <a:lstStyle/>
              <a:p>
                <a:r>
                  <a:rPr lang="zh-CN" altLang="en-US">
                    <a:noFill/>
                  </a:rPr>
                  <a:t> </a:t>
                </a:r>
              </a:p>
            </p:txBody>
          </p:sp>
        </mc:Fallback>
      </mc:AlternateContent>
      <p:sp>
        <p:nvSpPr>
          <p:cNvPr id="5" name="QB_6_BD.33_1#773acf57a?sp=1&amp;pid=82650d31b&amp;color=0,0,0&amp;vtp=1&amp;bbb=1&amp;hb=1"/>
          <p:cNvSpPr/>
          <p:nvPr/>
        </p:nvSpPr>
        <p:spPr>
          <a:xfrm>
            <a:off x="612648" y="1552418"/>
            <a:ext cx="10963656" cy="1496949"/>
          </a:xfrm>
          <a:prstGeom prst="rect">
            <a:avLst/>
          </a:prstGeom>
          <a:noFill/>
        </p:spPr>
        <p:txBody>
          <a:bodyPr wrap="none" lIns="0" tIns="0" rIns="0" bIns="0" rtlCol="0" anchor="t"/>
          <a:lstStyle/>
          <a:p>
            <a:pPr algn="l" latinLnBrk="1">
              <a:lnSpc>
                <a:spcPts val="41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根据纸带提供的信息，小华同学已经计算出了打下</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1、2、3、4、5这五个计</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1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数点时小车的速度大小</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，请你帮助他计算出打下计数点</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6时小车的速度大小为</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000"/>
              </a:lnSpc>
            </a:pP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结果保留3位有效数字）。</a:t>
            </a:r>
            <a:endParaRPr lang="en-US" altLang="zh-CN" sz="2400" dirty="0">
              <a:solidFill>
                <a:srgbClr val="000000"/>
              </a:solidFill>
            </a:endParaRPr>
          </a:p>
        </p:txBody>
      </p:sp>
      <mc:AlternateContent xmlns:mc="http://schemas.openxmlformats.org/markup-compatibility/2006" xmlns:a14="http://schemas.microsoft.com/office/drawing/2010/main">
        <mc:Choice Requires="a14">
          <p:graphicFrame>
            <p:nvGraphicFramePr>
              <p:cNvPr id="26" name="QB_6_BD.33_2#773acf57a?colgroup=7,4,4,4,4,4,2&amp;pid=82650d31b&amp;color=0,0,0&amp;vtp=1&amp;bbb=1"/>
              <p:cNvGraphicFramePr>
                <a:graphicFrameLocks noGrp="1"/>
              </p:cNvGraphicFramePr>
              <p:nvPr/>
            </p:nvGraphicFramePr>
            <p:xfrm>
              <a:off x="612648" y="3162651"/>
              <a:ext cx="10968015" cy="1578484"/>
            </p:xfrm>
            <a:graphic>
              <a:graphicData uri="http://schemas.openxmlformats.org/drawingml/2006/table">
                <a:tbl>
                  <a:tblPr/>
                  <a:tblGrid>
                    <a:gridCol w="2529675"/>
                    <a:gridCol w="1497714"/>
                    <a:gridCol w="1497714"/>
                    <a:gridCol w="1497714"/>
                    <a:gridCol w="1497714"/>
                    <a:gridCol w="1497714"/>
                    <a:gridCol w="949770"/>
                  </a:tblGrid>
                  <a:tr h="526288">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计数点</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4</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5</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6</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26098">
                    <a:tc>
                      <a:txBody>
                        <a:bodyPr/>
                        <a:lstStyle/>
                        <a:p>
                          <a:pPr algn="ctr" latinLnBrk="1" hangingPunct="0">
                            <a:lnSpc>
                              <a:spcPts val="3800"/>
                            </a:lnSpc>
                          </a:pPr>
                          <a14:m>
                            <m:oMath xmlns:m="http://schemas.openxmlformats.org/officeDocument/2006/math">
                              <m:r>
                                <a:rPr lang="en-US" altLang="zh-CN" sz="2400" b="0" i="0" spc="-10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r>
                                <a:rPr lang="en-US" altLang="zh-CN" sz="2400" b="0" i="0" spc="-10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spc="-10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0.1</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0.2</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0.3</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0.4</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0.5</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0.6</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26098">
                    <a:tc>
                      <a:txBody>
                        <a:bodyPr/>
                        <a:lstStyle/>
                        <a:p>
                          <a:pPr algn="ctr" latinLnBrk="1" hangingPunct="0">
                            <a:lnSpc>
                              <a:spcPts val="3900"/>
                            </a:lnSpc>
                          </a:pPr>
                          <a14:m>
                            <m:oMath xmlns:m="http://schemas.openxmlformats.org/officeDocument/2006/math">
                              <m:r>
                                <a:rPr lang="en-US" altLang="zh-CN" sz="2400" b="0" i="0" spc="-10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spc="-10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spc="-10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spc="-10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spc="-10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spc="-10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p>
                              </m:sSup>
                              <m:r>
                                <a:rPr lang="en-US" altLang="zh-CN" sz="2400" b="0" i="0" spc="-10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0.358</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0.400</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0.440</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0.485</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0.530</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100"/>
                            </a:lnSpc>
                          </a:pP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mc:Choice>
        <mc:Fallback xmlns="">
          <p:graphicFrame>
            <p:nvGraphicFramePr>
              <p:cNvPr id="26" name="QB_6_BD.33_2#773acf57a?colgroup=7,4,4,4,4,4,2&amp;pid=82650d31b&amp;color=0,0,0&amp;vtp=1&amp;bbb=1"/>
              <p:cNvGraphicFramePr>
                <a:graphicFrameLocks noGrp="1"/>
              </p:cNvGraphicFramePr>
              <p:nvPr/>
            </p:nvGraphicFramePr>
            <p:xfrm>
              <a:off x="612648" y="3162651"/>
              <a:ext cx="10968015" cy="1578484"/>
            </p:xfrm>
            <a:graphic>
              <a:graphicData uri="http://schemas.openxmlformats.org/drawingml/2006/table">
                <a:tbl>
                  <a:tblPr/>
                  <a:tblGrid>
                    <a:gridCol w="2529675"/>
                    <a:gridCol w="1497714"/>
                    <a:gridCol w="1497714"/>
                    <a:gridCol w="1497714"/>
                    <a:gridCol w="1497714"/>
                    <a:gridCol w="1497714"/>
                    <a:gridCol w="949770"/>
                  </a:tblGrid>
                  <a:tr h="526288">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计数点</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4</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5</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6</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25780">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blipFill>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0.1</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0.2</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0.3</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0.4</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0.5</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0.6</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26415">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blipFill>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0.358</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0.400</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0.440</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0.485</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9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0.530</a:t>
                          </a:r>
                          <a:endParaRPr lang="en-US" altLang="zh-CN" sz="1200" dirty="0">
                            <a:solidFill>
                              <a:srgbClr val="00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100"/>
                            </a:lnSpc>
                          </a:pP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mc:Fallback>
      </mc:AlternateContent>
      <mc:AlternateContent xmlns:mc="http://schemas.openxmlformats.org/markup-compatibility/2006">
        <mc:Choice xmlns:a14="http://schemas.microsoft.com/office/drawing/2010/main" Requires="a14">
          <p:sp>
            <p:nvSpPr>
              <p:cNvPr id="7" name="QB_6_AN.34_1#773acf57a.blank?pid=82650d31b&amp;color=0,0,0&amp;vpa=17&amp;vtp=1&amp;bbb=1"/>
              <p:cNvSpPr/>
              <p:nvPr/>
            </p:nvSpPr>
            <p:spPr>
              <a:xfrm>
                <a:off x="636461" y="2628044"/>
                <a:ext cx="1635125" cy="353441"/>
              </a:xfrm>
              <a:prstGeom prst="rect">
                <a:avLst/>
              </a:prstGeom>
              <a:noFill/>
            </p:spPr>
            <p:txBody>
              <a:bodyPr wrap="none" lIns="0" tIns="0" rIns="0" bIns="0" rtlCol="0" anchor="t"/>
              <a:lstStyle/>
              <a:p>
                <a:pPr algn="ctr" latinLnBrk="1">
                  <a:lnSpc>
                    <a:spcPts val="3000"/>
                  </a:lnSpc>
                </a:pPr>
                <a14:m>
                  <m:oMath xmlns:m="http://schemas.openxmlformats.org/officeDocument/2006/math">
                    <m:r>
                      <a:rPr lang="en-US" altLang="zh-CN" sz="2400" b="1" i="0"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𝟎</m:t>
                    </m:r>
                    <m:r>
                      <a:rPr lang="en-US" altLang="zh-CN" sz="2400" b="1" i="0"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t>.</m:t>
                    </m:r>
                    <m:r>
                      <a:rPr lang="en-US" altLang="zh-CN" sz="2400" b="1" i="0"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𝟓𝟕𝟎</m:t>
                    </m:r>
                    <m:r>
                      <a:rPr lang="en-US" altLang="zh-CN" sz="2400" b="1" i="0"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t> </m:t>
                    </m:r>
                    <m:r>
                      <a:rPr lang="en-US" altLang="zh-CN" sz="2400" b="1" i="0"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𝐦</m:t>
                    </m:r>
                    <m:r>
                      <a:rPr lang="en-US" altLang="zh-CN" sz="2400" b="1" i="0"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t>/</m:t>
                    </m:r>
                    <m:r>
                      <a:rPr lang="en-US" altLang="zh-CN" sz="2400" b="1" i="0"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𝐬</m:t>
                    </m:r>
                  </m:oMath>
                </a14:m>
                <a:r>
                  <a:rPr lang="en-US" altLang="zh-CN" sz="100" b="1" i="0" kern="0" spc="-99900" dirty="0">
                    <a:solidFill>
                      <a:srgbClr val="FFFFFF"/>
                    </a:solidFill>
                    <a:latin typeface="Times New Roman" panose="02020603050405020304" pitchFamily="34" charset="0"/>
                    <a:ea typeface="楷体" panose="02010609060101010101" pitchFamily="34" charset="-122"/>
                    <a:cs typeface="Times New Roman" panose="02020603050405020304" pitchFamily="34" charset="-120"/>
                  </a:rPr>
                  <a:t> </a:t>
                </a:r>
                <a:endParaRPr lang="en-US" altLang="zh-CN" sz="100" dirty="0"/>
              </a:p>
            </p:txBody>
          </p:sp>
        </mc:Choice>
        <mc:Fallback>
          <p:sp>
            <p:nvSpPr>
              <p:cNvPr id="7" name="QB_6_AN.34_1#773acf57a.blank?pid=82650d31b&amp;color=0,0,0&amp;vpa=17&amp;vtp=1&amp;bbb=1"/>
              <p:cNvSpPr>
                <a:spLocks noRot="1" noChangeAspect="1" noMove="1" noResize="1" noEditPoints="1" noAdjustHandles="1" noChangeArrowheads="1" noChangeShapeType="1" noTextEdit="1"/>
              </p:cNvSpPr>
              <p:nvPr/>
            </p:nvSpPr>
            <p:spPr>
              <a:xfrm>
                <a:off x="636461" y="2628044"/>
                <a:ext cx="1635125" cy="353441"/>
              </a:xfrm>
              <a:prstGeom prst="rect">
                <a:avLst/>
              </a:prstGeom>
              <a:blipFill rotWithShape="1">
                <a:blip r:embed="rId3"/>
                <a:stretch>
                  <a:fillRect l="-12" t="-117" r="12" b="-768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QB_6_AS.35_1#773acf57a?pid=82650d31b&amp;color=0,0,0&amp;vtp=1&amp;bbb=1&amp;hb=1"/>
              <p:cNvSpPr/>
              <p:nvPr/>
            </p:nvSpPr>
            <p:spPr>
              <a:xfrm>
                <a:off x="612648" y="4877151"/>
                <a:ext cx="10963656" cy="1555560"/>
              </a:xfrm>
              <a:prstGeom prst="rect">
                <a:avLst/>
              </a:prstGeom>
              <a:noFill/>
            </p:spPr>
            <p:txBody>
              <a:bodyPr wrap="none" lIns="0" tIns="0" rIns="0" bIns="0" rtlCol="0" anchor="t"/>
              <a:lstStyle/>
              <a:p>
                <a:pPr algn="l" latinLnBrk="1">
                  <a:lnSpc>
                    <a:spcPts val="41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根据表格中的数据可知，相邻计数点之间的时间间隔</a:t>
                </a:r>
                <a14:m>
                  <m:oMath xmlns:m="http://schemas.openxmlformats.org/officeDocument/2006/math">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𝑇</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，匀变速直</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1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线运动中某段时间内的平均速度等于这段时间中间时刻的瞬时速度，则打下计数</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39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点</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6时小车的速度大小为</a:t>
                </a:r>
                <a14:m>
                  <m:oMath xmlns:m="http://schemas.openxmlformats.org/officeDocument/2006/math">
                    <m:sSub>
                      <m:sSubPr>
                        <m:ctrlPr>
                          <a:rPr lang="en-US" altLang="zh-CN" sz="2400" b="0" i="1"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6</m:t>
                        </m:r>
                      </m:sub>
                    </m:sSub>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45</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21</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05</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10</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den>
                    </m:f>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570</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solidFill>
                    <a:srgbClr val="FF0000"/>
                  </a:solidFill>
                </a:endParaRPr>
              </a:p>
            </p:txBody>
          </p:sp>
        </mc:Choice>
        <mc:Fallback>
          <p:sp>
            <p:nvSpPr>
              <p:cNvPr id="8" name="QB_6_AS.35_1#773acf57a?pid=82650d31b&amp;color=0,0,0&amp;vtp=1&amp;bbb=1&amp;hb=1"/>
              <p:cNvSpPr>
                <a:spLocks noRot="1" noChangeAspect="1" noMove="1" noResize="1" noEditPoints="1" noAdjustHandles="1" noChangeArrowheads="1" noChangeShapeType="1" noTextEdit="1"/>
              </p:cNvSpPr>
              <p:nvPr/>
            </p:nvSpPr>
            <p:spPr>
              <a:xfrm>
                <a:off x="612648" y="4877151"/>
                <a:ext cx="10963656" cy="1555560"/>
              </a:xfrm>
              <a:prstGeom prst="rect">
                <a:avLst/>
              </a:prstGeom>
              <a:blipFill rotWithShape="1">
                <a:blip r:embed="rId4"/>
                <a:stretch>
                  <a:fillRect l="-5" t="-23" r="2" b="10"/>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5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Effect transition="in" filter="wipe(left)">
                                      <p:cBhvr>
                                        <p:cTn id="31" dur="500"/>
                                        <p:tgtEl>
                                          <p:spTgt spid="8">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wipe(left)">
                                      <p:cBhvr>
                                        <p:cTn id="34" dur="500"/>
                                        <p:tgtEl>
                                          <p:spTgt spid="8">
                                            <p:txEl>
                                              <p:pRg st="0" end="0"/>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wipe(left)">
                                      <p:cBhvr>
                                        <p:cTn id="37" dur="500"/>
                                        <p:tgtEl>
                                          <p:spTgt spid="8">
                                            <p:txEl>
                                              <p:pRg st="1" end="1"/>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xEl>
                                              <p:pRg st="2" end="2"/>
                                            </p:txEl>
                                          </p:spTgt>
                                        </p:tgtEl>
                                        <p:attrNameLst>
                                          <p:attrName>style.visibility</p:attrName>
                                        </p:attrNameLst>
                                      </p:cBhvr>
                                      <p:to>
                                        <p:strVal val="visible"/>
                                      </p:to>
                                    </p:set>
                                    <p:animEffect transition="in" filter="wipe(left)">
                                      <p:cBhvr>
                                        <p:cTn id="4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P spid="7" grpId="0" animBg="1" build="p"/>
      <p:bldP spid="8" grpId="0" animBg="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O_6_BD.36_1#ec21512b9?pid=82650d31b&amp;color=0,0,0&amp;vtp=1&amp;bt=1&amp;bbb=1&amp;hb=1"/>
              <p:cNvSpPr/>
              <p:nvPr/>
            </p:nvSpPr>
            <p:spPr>
              <a:xfrm>
                <a:off x="612648" y="486000"/>
                <a:ext cx="10963656" cy="1037590"/>
              </a:xfrm>
              <a:prstGeom prst="rect">
                <a:avLst/>
              </a:prstGeom>
              <a:noFill/>
            </p:spPr>
            <p:txBody>
              <a:bodyPr wrap="none" lIns="0" tIns="0" rIns="0" bIns="0" rtlCol="0" anchor="t"/>
              <a:lstStyle/>
              <a:p>
                <a:pPr algn="l" latinLnBrk="1">
                  <a:lnSpc>
                    <a:spcPts val="44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（3）</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以速度大小</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为纵坐标、时间</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为横坐标在坐标纸上建立直角坐标系</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，根据</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表格中的</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数据，在图丙坐标系中描点并作出小车运动的</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图像。</a:t>
                </a:r>
                <a:endParaRPr lang="en-US" altLang="zh-CN" sz="2400" dirty="0"/>
              </a:p>
            </p:txBody>
          </p:sp>
        </mc:Choice>
        <mc:Fallback>
          <p:sp>
            <p:nvSpPr>
              <p:cNvPr id="2" name="QO_6_BD.36_1#ec21512b9?pid=82650d31b&amp;color=0,0,0&amp;vtp=1&amp;bt=1&amp;bbb=1&amp;hb=1"/>
              <p:cNvSpPr>
                <a:spLocks noRot="1" noChangeAspect="1" noMove="1" noResize="1" noEditPoints="1" noAdjustHandles="1" noChangeArrowheads="1" noChangeShapeType="1" noTextEdit="1"/>
              </p:cNvSpPr>
              <p:nvPr/>
            </p:nvSpPr>
            <p:spPr>
              <a:xfrm>
                <a:off x="612648" y="486000"/>
                <a:ext cx="10963656" cy="1037590"/>
              </a:xfrm>
              <a:prstGeom prst="rect">
                <a:avLst/>
              </a:prstGeom>
              <a:blipFill rotWithShape="1">
                <a:blip r:embed="rId1"/>
                <a:stretch>
                  <a:fillRect l="-5" t="-22" r="2" b="-5241"/>
                </a:stretch>
              </a:blipFill>
            </p:spPr>
            <p:txBody>
              <a:bodyPr/>
              <a:lstStyle/>
              <a:p>
                <a:r>
                  <a:rPr lang="zh-CN" altLang="en-US">
                    <a:noFill/>
                  </a:rPr>
                  <a:t> </a:t>
                </a:r>
              </a:p>
            </p:txBody>
          </p:sp>
        </mc:Fallback>
      </mc:AlternateContent>
      <p:sp>
        <p:nvSpPr>
          <p:cNvPr id="3" name="QO_6_AN.37_1#ec21512b9?pid=82650d31b&amp;color=0,0,0&amp;vtp=1&amp;bbb=1"/>
          <p:cNvSpPr/>
          <p:nvPr/>
        </p:nvSpPr>
        <p:spPr>
          <a:xfrm>
            <a:off x="612648" y="1533242"/>
            <a:ext cx="10963656" cy="474599"/>
          </a:xfrm>
          <a:prstGeom prst="rect">
            <a:avLst/>
          </a:prstGeom>
          <a:noFill/>
        </p:spPr>
        <p:txBody>
          <a:bodyPr wrap="none" lIns="0" tIns="0" rIns="0" bIns="0" rtlCol="0" anchor="t"/>
          <a:lstStyle/>
          <a:p>
            <a:pPr algn="l" latinLnBrk="1">
              <a:lnSpc>
                <a:spcPts val="42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[答案]</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见解析</a:t>
            </a:r>
            <a:endParaRPr lang="en-US" altLang="zh-CN" sz="2400" dirty="0"/>
          </a:p>
        </p:txBody>
      </p:sp>
      <p:pic>
        <p:nvPicPr>
          <p:cNvPr id="4" name="QO_6_AS.38_1#ec21512b9?htil=4&amp;pid=82650d31b&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7238280" y="2144112"/>
            <a:ext cx="4242816" cy="3739896"/>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mc:Choice xmlns:a14="http://schemas.microsoft.com/office/drawing/2010/main" Requires="a14">
          <p:sp>
            <p:nvSpPr>
              <p:cNvPr id="5" name="QO_6_AS.38_2#ec21512b9?htil=4&amp;pid=82650d31b&amp;color=0,0,0&amp;vtp=1&amp;bbb=1&amp;hb=1"/>
              <p:cNvSpPr/>
              <p:nvPr/>
            </p:nvSpPr>
            <p:spPr>
              <a:xfrm>
                <a:off x="612648" y="2017112"/>
                <a:ext cx="6592824" cy="1037590"/>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根据表格中的</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数据</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，在坐标系中描点</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并作出小车运动的</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图像，如图所示。</a:t>
                </a:r>
                <a:endParaRPr lang="en-US" altLang="zh-CN" sz="2400" dirty="0"/>
              </a:p>
            </p:txBody>
          </p:sp>
        </mc:Choice>
        <mc:Fallback>
          <p:sp>
            <p:nvSpPr>
              <p:cNvPr id="5" name="QO_6_AS.38_2#ec21512b9?htil=4&amp;pid=82650d31b&amp;color=0,0,0&amp;vtp=1&amp;bbb=1&amp;hb=1"/>
              <p:cNvSpPr>
                <a:spLocks noRot="1" noChangeAspect="1" noMove="1" noResize="1" noEditPoints="1" noAdjustHandles="1" noChangeArrowheads="1" noChangeShapeType="1" noTextEdit="1"/>
              </p:cNvSpPr>
              <p:nvPr/>
            </p:nvSpPr>
            <p:spPr>
              <a:xfrm>
                <a:off x="612648" y="2017112"/>
                <a:ext cx="6592824" cy="1037590"/>
              </a:xfrm>
              <a:prstGeom prst="rect">
                <a:avLst/>
              </a:prstGeom>
              <a:blipFill rotWithShape="1">
                <a:blip r:embed="rId3"/>
                <a:stretch>
                  <a:fillRect l="-8" t="-34" r="2" b="-5229"/>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5" grpId="0" animBg="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B_6_BD.39_1#5f7eff657?pid=82650d31b&amp;color=0,0,0&amp;vtp=1&amp;bt=1&amp;bbb=1&amp;hb=1"/>
              <p:cNvSpPr/>
              <p:nvPr/>
            </p:nvSpPr>
            <p:spPr>
              <a:xfrm>
                <a:off x="612648" y="524100"/>
                <a:ext cx="10963656" cy="1033399"/>
              </a:xfrm>
              <a:prstGeom prst="rect">
                <a:avLst/>
              </a:prstGeom>
              <a:noFill/>
            </p:spPr>
            <p:txBody>
              <a:bodyPr wrap="none" lIns="0" tIns="0" rIns="0" bIns="0" rtlCol="0" anchor="t"/>
              <a:lstStyle/>
              <a:p>
                <a:pPr algn="l" latinLnBrk="1">
                  <a:lnSpc>
                    <a:spcPts val="44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（4）</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根据</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图像可知</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，小车的加速度大小为</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a:t>
                </a:r>
                <a14:m>
                  <m:oMath xmlns:m="http://schemas.openxmlformats.org/officeDocument/2006/math">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（结果保留</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2位有效数</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字），计时起点的瞬时速度大小为</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14:m>
                  <m:oMath xmlns:m="http://schemas.openxmlformats.org/officeDocument/2006/math">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（结果保留3位有效数字）。</a:t>
                </a:r>
                <a:endParaRPr lang="en-US" altLang="zh-CN" sz="2400" dirty="0"/>
              </a:p>
            </p:txBody>
          </p:sp>
        </mc:Choice>
        <mc:Fallback>
          <p:sp>
            <p:nvSpPr>
              <p:cNvPr id="2" name="QB_6_BD.39_1#5f7eff657?pid=82650d31b&amp;color=0,0,0&amp;vtp=1&amp;bt=1&amp;bbb=1&amp;hb=1"/>
              <p:cNvSpPr>
                <a:spLocks noRot="1" noChangeAspect="1" noMove="1" noResize="1" noEditPoints="1" noAdjustHandles="1" noChangeArrowheads="1" noChangeShapeType="1" noTextEdit="1"/>
              </p:cNvSpPr>
              <p:nvPr/>
            </p:nvSpPr>
            <p:spPr>
              <a:xfrm>
                <a:off x="612648" y="524100"/>
                <a:ext cx="10963656" cy="1033399"/>
              </a:xfrm>
              <a:prstGeom prst="rect">
                <a:avLst/>
              </a:prstGeom>
              <a:blipFill rotWithShape="1">
                <a:blip r:embed="rId1"/>
                <a:stretch>
                  <a:fillRect l="-5" t="-22" r="2" b="-5668"/>
                </a:stretch>
              </a:blipFill>
            </p:spPr>
            <p:txBody>
              <a:bodyPr/>
              <a:lstStyle/>
              <a:p>
                <a:r>
                  <a:rPr lang="zh-CN" altLang="en-US">
                    <a:noFill/>
                  </a:rPr>
                  <a:t> </a:t>
                </a:r>
              </a:p>
            </p:txBody>
          </p:sp>
        </mc:Fallback>
      </mc:AlternateContent>
      <p:sp>
        <p:nvSpPr>
          <p:cNvPr id="3" name="QB_6_AN.40_1#5f7eff657.blank?pid=82650d31b&amp;color=0,0,0&amp;vpa=18&amp;vtp=1&amp;bbb=1"/>
          <p:cNvSpPr/>
          <p:nvPr/>
        </p:nvSpPr>
        <p:spPr>
          <a:xfrm>
            <a:off x="7047071" y="496160"/>
            <a:ext cx="754063" cy="478600"/>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0.45</a:t>
            </a:r>
            <a:endParaRPr lang="en-US" altLang="zh-CN" sz="2400" dirty="0"/>
          </a:p>
        </p:txBody>
      </p:sp>
      <p:sp>
        <p:nvSpPr>
          <p:cNvPr id="4" name="QB_6_AN.41_1#5f7eff657.blank?pid=82650d31b&amp;color=0,0,0&amp;vpa=19&amp;vtp=1&amp;bbb=1"/>
          <p:cNvSpPr/>
          <p:nvPr/>
        </p:nvSpPr>
        <p:spPr>
          <a:xfrm>
            <a:off x="5163216" y="1033370"/>
            <a:ext cx="906463" cy="478600"/>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0.300</a:t>
            </a:r>
            <a:endParaRPr lang="en-US" altLang="zh-CN" sz="2400" dirty="0"/>
          </a:p>
        </p:txBody>
      </p:sp>
      <mc:AlternateContent xmlns:mc="http://schemas.openxmlformats.org/markup-compatibility/2006">
        <mc:Choice xmlns:a14="http://schemas.microsoft.com/office/drawing/2010/main" Requires="a14">
          <p:sp>
            <p:nvSpPr>
              <p:cNvPr id="5" name="QB_6_AS.42_1#5f7eff657?pid=82650d31b&amp;color=0,0,0&amp;vtp=1&amp;bbb=1&amp;hb=1"/>
              <p:cNvSpPr/>
              <p:nvPr/>
            </p:nvSpPr>
            <p:spPr>
              <a:xfrm>
                <a:off x="612648" y="1561181"/>
                <a:ext cx="10963656" cy="1266190"/>
              </a:xfrm>
              <a:prstGeom prst="rect">
                <a:avLst/>
              </a:prstGeom>
              <a:noFill/>
            </p:spPr>
            <p:txBody>
              <a:bodyPr wrap="none" lIns="0" tIns="0" rIns="0" bIns="0" rtlCol="0" anchor="t"/>
              <a:lstStyle/>
              <a:p>
                <a:pPr algn="l" latinLnBrk="1">
                  <a:lnSpc>
                    <a:spcPts val="62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图像的斜率表示加速度，即</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𝑎</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570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300</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6</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45</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；上述</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𝑡</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图像纵轴的截距表示计时起点的速度，根据图像可知</a:t>
                </a: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300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5" name="QB_6_AS.42_1#5f7eff657?pid=82650d31b&amp;color=0,0,0&amp;vtp=1&amp;bbb=1&amp;hb=1"/>
              <p:cNvSpPr>
                <a:spLocks noRot="1" noChangeAspect="1" noMove="1" noResize="1" noEditPoints="1" noAdjustHandles="1" noChangeArrowheads="1" noChangeShapeType="1" noTextEdit="1"/>
              </p:cNvSpPr>
              <p:nvPr/>
            </p:nvSpPr>
            <p:spPr>
              <a:xfrm>
                <a:off x="612648" y="1561181"/>
                <a:ext cx="10963656" cy="1266190"/>
              </a:xfrm>
              <a:prstGeom prst="rect">
                <a:avLst/>
              </a:prstGeom>
              <a:blipFill rotWithShape="1">
                <a:blip r:embed="rId2"/>
                <a:stretch>
                  <a:fillRect l="-5" t="-28" r="2" b="-428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QB_6_BD.43_1#802ec5ad2?pid=82650d31b&amp;color=0,0,0&amp;vtp=1&amp;bbb=1&amp;hb=1"/>
              <p:cNvSpPr/>
              <p:nvPr/>
            </p:nvSpPr>
            <p:spPr>
              <a:xfrm>
                <a:off x="612648" y="2832705"/>
                <a:ext cx="10963656" cy="1033399"/>
              </a:xfrm>
              <a:prstGeom prst="rect">
                <a:avLst/>
              </a:prstGeom>
              <a:noFill/>
            </p:spPr>
            <p:txBody>
              <a:bodyPr wrap="none" lIns="0" tIns="0" rIns="0" bIns="0" rtlCol="0" anchor="t"/>
              <a:lstStyle/>
              <a:p>
                <a:pPr algn="l" latinLnBrk="1">
                  <a:lnSpc>
                    <a:spcPts val="44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（5）</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如果当时电路中的交流电压的频率为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51</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Hz</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，而做实验的同学并不知道</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，那</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么加速度的测量值与实际值相比</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选填“偏大”“偏小”或“不变”）。</a:t>
                </a:r>
                <a:endParaRPr lang="en-US" altLang="zh-CN" sz="2400" dirty="0"/>
              </a:p>
            </p:txBody>
          </p:sp>
        </mc:Choice>
        <mc:Fallback>
          <p:sp>
            <p:nvSpPr>
              <p:cNvPr id="6" name="QB_6_BD.43_1#802ec5ad2?pid=82650d31b&amp;color=0,0,0&amp;vtp=1&amp;bbb=1&amp;hb=1"/>
              <p:cNvSpPr>
                <a:spLocks noRot="1" noChangeAspect="1" noMove="1" noResize="1" noEditPoints="1" noAdjustHandles="1" noChangeArrowheads="1" noChangeShapeType="1" noTextEdit="1"/>
              </p:cNvSpPr>
              <p:nvPr/>
            </p:nvSpPr>
            <p:spPr>
              <a:xfrm>
                <a:off x="612648" y="2832705"/>
                <a:ext cx="10963656" cy="1033399"/>
              </a:xfrm>
              <a:prstGeom prst="rect">
                <a:avLst/>
              </a:prstGeom>
              <a:blipFill rotWithShape="1">
                <a:blip r:embed="rId3"/>
                <a:stretch>
                  <a:fillRect l="-5" t="-59" r="2" b="-5632"/>
                </a:stretch>
              </a:blipFill>
            </p:spPr>
            <p:txBody>
              <a:bodyPr/>
              <a:lstStyle/>
              <a:p>
                <a:r>
                  <a:rPr lang="zh-CN" altLang="en-US">
                    <a:noFill/>
                  </a:rPr>
                  <a:t> </a:t>
                </a:r>
              </a:p>
            </p:txBody>
          </p:sp>
        </mc:Fallback>
      </mc:AlternateContent>
      <p:sp>
        <p:nvSpPr>
          <p:cNvPr id="7" name="QB_6_AN.44_1#802ec5ad2.blank?pid=82650d31b&amp;color=0,0,0&amp;vpa=20&amp;vtp=1&amp;bbb=1"/>
          <p:cNvSpPr/>
          <p:nvPr/>
        </p:nvSpPr>
        <p:spPr>
          <a:xfrm>
            <a:off x="4896516" y="3341975"/>
            <a:ext cx="833438"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偏小</a:t>
            </a:r>
            <a:endParaRPr lang="en-US" altLang="zh-CN" sz="2400" dirty="0"/>
          </a:p>
        </p:txBody>
      </p:sp>
      <mc:AlternateContent xmlns:mc="http://schemas.openxmlformats.org/markup-compatibility/2006">
        <mc:Choice xmlns:a14="http://schemas.microsoft.com/office/drawing/2010/main" Requires="a14">
          <p:sp>
            <p:nvSpPr>
              <p:cNvPr id="8" name="QB_6_AS.45_1#802ec5ad2?pid=82650d31b&amp;color=0,0,0&amp;vtp=1&amp;bbb=1&amp;hb=1"/>
              <p:cNvSpPr/>
              <p:nvPr/>
            </p:nvSpPr>
            <p:spPr>
              <a:xfrm>
                <a:off x="612648" y="3935446"/>
                <a:ext cx="10963656" cy="2155190"/>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图像法求加速度的本质与逐差法相同，均是为了减小偶然误差</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，根据逐差</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法可知</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𝑎</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47</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14</m:t>
                            </m:r>
                          </m:sub>
                        </m:sSub>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9</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𝑇</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den>
                    </m:f>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，如果当时电路中的交流电压的频率为</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51</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Hz</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，而做实验的同学</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并不知道</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，处理数据时，相邻计数点之间的时间间隔偏大</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，可知加速度的测量值</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小于实际值</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8" name="QB_6_AS.45_1#802ec5ad2?pid=82650d31b&amp;color=0,0,0&amp;vtp=1&amp;bbb=1&amp;hb=1"/>
              <p:cNvSpPr>
                <a:spLocks noRot="1" noChangeAspect="1" noMove="1" noResize="1" noEditPoints="1" noAdjustHandles="1" noChangeArrowheads="1" noChangeShapeType="1" noTextEdit="1"/>
              </p:cNvSpPr>
              <p:nvPr/>
            </p:nvSpPr>
            <p:spPr>
              <a:xfrm>
                <a:off x="612648" y="3935446"/>
                <a:ext cx="10963656" cy="2155190"/>
              </a:xfrm>
              <a:prstGeom prst="rect">
                <a:avLst/>
              </a:prstGeom>
              <a:blipFill rotWithShape="1">
                <a:blip r:embed="rId4"/>
                <a:stretch>
                  <a:fillRect l="-5" t="-16" r="2" b="-2518"/>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left)">
                                      <p:cBhvr>
                                        <p:cTn id="23" dur="500"/>
                                        <p:tgtEl>
                                          <p:spTgt spid="5">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left)">
                                      <p:cBhvr>
                                        <p:cTn id="26" dur="500"/>
                                        <p:tgtEl>
                                          <p:spTgt spid="5">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left)">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bg/>
                                          </p:spTgt>
                                        </p:tgtEl>
                                        <p:attrNameLst>
                                          <p:attrName>style.visibility</p:attrName>
                                        </p:attrNameLst>
                                      </p:cBhvr>
                                      <p:to>
                                        <p:strVal val="visible"/>
                                      </p:to>
                                    </p:set>
                                    <p:animEffect transition="in" filter="wipe(left)">
                                      <p:cBhvr>
                                        <p:cTn id="34" dur="500"/>
                                        <p:tgtEl>
                                          <p:spTgt spid="7">
                                            <p:bg/>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left)">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bg/>
                                          </p:spTgt>
                                        </p:tgtEl>
                                        <p:attrNameLst>
                                          <p:attrName>style.visibility</p:attrName>
                                        </p:attrNameLst>
                                      </p:cBhvr>
                                      <p:to>
                                        <p:strVal val="visible"/>
                                      </p:to>
                                    </p:set>
                                    <p:animEffect transition="in" filter="wipe(left)">
                                      <p:cBhvr>
                                        <p:cTn id="42" dur="500"/>
                                        <p:tgtEl>
                                          <p:spTgt spid="8">
                                            <p:bg/>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wipe(left)">
                                      <p:cBhvr>
                                        <p:cTn id="45" dur="500"/>
                                        <p:tgtEl>
                                          <p:spTgt spid="8">
                                            <p:txEl>
                                              <p:pRg st="0" end="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8">
                                            <p:txEl>
                                              <p:pRg st="1" end="1"/>
                                            </p:txEl>
                                          </p:spTgt>
                                        </p:tgtEl>
                                        <p:attrNameLst>
                                          <p:attrName>style.visibility</p:attrName>
                                        </p:attrNameLst>
                                      </p:cBhvr>
                                      <p:to>
                                        <p:strVal val="visible"/>
                                      </p:to>
                                    </p:set>
                                    <p:animEffect transition="in" filter="wipe(left)">
                                      <p:cBhvr>
                                        <p:cTn id="48" dur="500"/>
                                        <p:tgtEl>
                                          <p:spTgt spid="8">
                                            <p:txEl>
                                              <p:pRg st="1" end="1"/>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8">
                                            <p:txEl>
                                              <p:pRg st="2" end="2"/>
                                            </p:txEl>
                                          </p:spTgt>
                                        </p:tgtEl>
                                        <p:attrNameLst>
                                          <p:attrName>style.visibility</p:attrName>
                                        </p:attrNameLst>
                                      </p:cBhvr>
                                      <p:to>
                                        <p:strVal val="visible"/>
                                      </p:to>
                                    </p:set>
                                    <p:animEffect transition="in" filter="wipe(left)">
                                      <p:cBhvr>
                                        <p:cTn id="51" dur="500"/>
                                        <p:tgtEl>
                                          <p:spTgt spid="8">
                                            <p:txEl>
                                              <p:pRg st="2" end="2"/>
                                            </p:tx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
                                            <p:txEl>
                                              <p:pRg st="3" end="3"/>
                                            </p:txEl>
                                          </p:spTgt>
                                        </p:tgtEl>
                                        <p:attrNameLst>
                                          <p:attrName>style.visibility</p:attrName>
                                        </p:attrNameLst>
                                      </p:cBhvr>
                                      <p:to>
                                        <p:strVal val="visible"/>
                                      </p:to>
                                    </p:set>
                                    <p:animEffect transition="in" filter="wipe(left)">
                                      <p:cBhvr>
                                        <p:cTn id="54"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P spid="5" grpId="0" animBg="1" build="p"/>
      <p:bldP spid="7" grpId="0" animBg="1" build="p"/>
      <p:bldP spid="8" grpId="0" animBg="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b4071fed9?pid=0fed4dd3e&amp;color=0,0,0&amp;vtp=1&amp;bt=1&amp;bbb=1"/>
          <p:cNvSpPr/>
          <p:nvPr/>
        </p:nvSpPr>
        <p:spPr>
          <a:xfrm>
            <a:off x="612648" y="486000"/>
            <a:ext cx="10963656" cy="1041400"/>
          </a:xfrm>
          <a:prstGeom prst="rect">
            <a:avLst/>
          </a:prstGeom>
          <a:noFill/>
        </p:spPr>
        <p:txBody>
          <a:bodyPr wrap="none" lIns="0" tIns="0" rIns="0" bIns="0" rtlCol="0" anchor="t"/>
          <a:lstStyle/>
          <a:p>
            <a:pPr algn="ctr" latinLnBrk="1">
              <a:lnSpc>
                <a:spcPts val="5200"/>
              </a:lnSpc>
            </a:pPr>
            <a:r>
              <a:rPr lang="en-US" altLang="zh-CN" sz="30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探究点二</a:t>
            </a:r>
            <a:r>
              <a:rPr lang="en-US" altLang="zh-CN" sz="30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0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创新拓展实验</a:t>
            </a:r>
            <a:endParaRPr lang="en-US" altLang="zh-CN" sz="3000" dirty="0"/>
          </a:p>
        </p:txBody>
      </p:sp>
      <p:sp>
        <p:nvSpPr>
          <p:cNvPr id="3" name="QO_5_BD.46_1#e3f025783?sp=1&amp;pid=b4071fed9&amp;color=0,0,0&amp;vtp=1&amp;bbb=1&amp;hb=1"/>
          <p:cNvSpPr/>
          <p:nvPr/>
        </p:nvSpPr>
        <p:spPr>
          <a:xfrm>
            <a:off x="612648" y="1148154"/>
            <a:ext cx="10963656" cy="2713990"/>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例2</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“筋膜枪”是利用内部电机带动“枪头”高频冲击肌肉，缓解肌肉酸痛的装备</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。某</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同学为了测量</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“枪头”的冲击频率，</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如图甲将带限位孔的塑料底板固定在墙面上，</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枪头”放在限位孔上方，靠近并正对纸带。启动筋膜枪，松开纸带</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，让纸带在重锤</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带动下穿过限位孔</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，“枪头”在纸带上打下系列点迹。更换纸带，重复操作</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，得到多</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条纸带</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，选取点迹清晰的纸带并舍去密集点迹，完成下列实验内容。</a:t>
            </a:r>
            <a:endParaRPr lang="en-US" altLang="zh-CN" sz="2400" dirty="0"/>
          </a:p>
        </p:txBody>
      </p:sp>
      <p:pic>
        <p:nvPicPr>
          <p:cNvPr id="4" name="QO_5_BD.46_3#e3f025783?iti=7&amp;htil=1&amp;pid=b4071fed9&amp;color=0,0,0&amp;tib=255,255,255&amp;vtp=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2258568" y="3969102"/>
            <a:ext cx="2194560" cy="1719072"/>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5" name="QO_5_BD.46_4#e3f025783?iti=8&amp;htil=1&amp;pid=b4071fed9&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7306056" y="4673190"/>
            <a:ext cx="3054096" cy="102412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O_5_BD.46_5#e3f025783?iti=7&amp;htil=1&amp;pid=b4071fed9&amp;color=0,0,0&amp;vtp=1"/>
          <p:cNvSpPr/>
          <p:nvPr/>
        </p:nvSpPr>
        <p:spPr>
          <a:xfrm>
            <a:off x="3169317" y="5815174"/>
            <a:ext cx="373062" cy="895096"/>
          </a:xfrm>
          <a:prstGeom prst="rect">
            <a:avLst/>
          </a:prstGeom>
          <a:noFill/>
        </p:spPr>
        <p:txBody>
          <a:bodyPr wrap="square" lIns="0" tIns="0" rIns="0" bIns="0" rtlCol="0" anchor="t"/>
          <a:lstStyle/>
          <a:p>
            <a:pPr algn="ctr"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甲</a:t>
            </a:r>
            <a:endParaRPr lang="en-US" altLang="zh-CN" sz="2400" dirty="0"/>
          </a:p>
        </p:txBody>
      </p:sp>
      <p:sp>
        <p:nvSpPr>
          <p:cNvPr id="7" name="QO_5_BD.46_6#e3f025783?iti=8&amp;htil=1&amp;pid=b4071fed9&amp;color=0,0,0&amp;vtp=1"/>
          <p:cNvSpPr/>
          <p:nvPr/>
        </p:nvSpPr>
        <p:spPr>
          <a:xfrm>
            <a:off x="8646573" y="5824318"/>
            <a:ext cx="373062" cy="895096"/>
          </a:xfrm>
          <a:prstGeom prst="rect">
            <a:avLst/>
          </a:prstGeom>
          <a:noFill/>
        </p:spPr>
        <p:txBody>
          <a:bodyPr wrap="square" lIns="0" tIns="0" rIns="0" bIns="0" rtlCol="0" anchor="t"/>
          <a:lstStyle/>
          <a:p>
            <a:pPr algn="ctr"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乙</a:t>
            </a:r>
            <a:endParaRPr lang="en-US" altLang="zh-CN" sz="2400" dirty="0"/>
          </a:p>
        </p:txBody>
      </p:sp>
    </p:spTree>
  </p:cSld>
  <p:clrMapOvr>
    <a:masterClrMapping/>
  </p:clrMapOvr>
  <p:transition>
    <p:split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B_6_BD.47_1#dcdc91b6a?pid=e3f025783&amp;color=0,0,0&amp;vtp=1&amp;bt=1&amp;bbb=1&amp;hb=1"/>
              <p:cNvSpPr/>
              <p:nvPr/>
            </p:nvSpPr>
            <p:spPr>
              <a:xfrm>
                <a:off x="612648" y="486000"/>
                <a:ext cx="10963656" cy="2155000"/>
              </a:xfrm>
              <a:prstGeom prst="rect">
                <a:avLst/>
              </a:prstGeom>
              <a:noFill/>
            </p:spPr>
            <p:txBody>
              <a:bodyPr wrap="none" lIns="0" tIns="0" rIns="0" bIns="0" rtlCol="0" anchor="t"/>
              <a:lstStyle/>
              <a:p>
                <a:pPr algn="l" latinLnBrk="1">
                  <a:lnSpc>
                    <a:spcPts val="44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该同学发现点迹有拖尾现象，他在测量各点间距时</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，以拖尾点迹左侧边沿</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为测量点</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，如图乙</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。纸带的</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选填“左”或“右”）端连接重锤</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；取重力加速度为</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9</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8</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，可算得“枪头</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”的冲击频率为</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a:t>
                </a:r>
                <a14:m>
                  <m:oMath xmlns:m="http://schemas.openxmlformats.org/officeDocument/2006/math">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Hz</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点对应的速度为</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a:t>
                </a:r>
                <a14:m>
                  <m:oMath xmlns:m="http://schemas.openxmlformats.org/officeDocument/2006/math">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计算结果均保留2位有效数字）</a:t>
                </a:r>
                <a:endParaRPr lang="en-US" altLang="zh-CN" sz="2400" dirty="0"/>
              </a:p>
            </p:txBody>
          </p:sp>
        </mc:Choice>
        <mc:Fallback>
          <p:sp>
            <p:nvSpPr>
              <p:cNvPr id="2" name="QB_6_BD.47_1#dcdc91b6a?pid=e3f025783&amp;color=0,0,0&amp;vtp=1&amp;bt=1&amp;bbb=1&amp;hb=1"/>
              <p:cNvSpPr>
                <a:spLocks noRot="1" noChangeAspect="1" noMove="1" noResize="1" noEditPoints="1" noAdjustHandles="1" noChangeArrowheads="1" noChangeShapeType="1" noTextEdit="1"/>
              </p:cNvSpPr>
              <p:nvPr/>
            </p:nvSpPr>
            <p:spPr>
              <a:xfrm>
                <a:off x="612648" y="486000"/>
                <a:ext cx="10963656" cy="2155000"/>
              </a:xfrm>
              <a:prstGeom prst="rect">
                <a:avLst/>
              </a:prstGeom>
              <a:blipFill rotWithShape="1">
                <a:blip r:embed="rId1"/>
                <a:stretch>
                  <a:fillRect l="-5" t="-10" r="-224" b="-2532"/>
                </a:stretch>
              </a:blipFill>
            </p:spPr>
            <p:txBody>
              <a:bodyPr/>
              <a:lstStyle/>
              <a:p>
                <a:r>
                  <a:rPr lang="zh-CN" altLang="en-US">
                    <a:noFill/>
                  </a:rPr>
                  <a:t> </a:t>
                </a:r>
              </a:p>
            </p:txBody>
          </p:sp>
        </mc:Fallback>
      </mc:AlternateContent>
      <p:sp>
        <p:nvSpPr>
          <p:cNvPr id="3" name="QB_6_AN.48_1#dcdc91b6a.blank?pid=e3f025783&amp;color=0,0,0&amp;vpa=21&amp;vtp=1"/>
          <p:cNvSpPr/>
          <p:nvPr/>
        </p:nvSpPr>
        <p:spPr>
          <a:xfrm>
            <a:off x="4286916" y="1016860"/>
            <a:ext cx="527050"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左</a:t>
            </a:r>
            <a:endParaRPr lang="en-US" altLang="zh-CN" sz="2400" dirty="0"/>
          </a:p>
        </p:txBody>
      </p:sp>
      <p:sp>
        <p:nvSpPr>
          <p:cNvPr id="4" name="QB_6_AN.49_1#dcdc91b6a.blank?pid=e3f025783&amp;color=0,0,0&amp;vpa=22&amp;vtp=1&amp;bbb=1"/>
          <p:cNvSpPr/>
          <p:nvPr/>
        </p:nvSpPr>
        <p:spPr>
          <a:xfrm>
            <a:off x="5707792" y="1575660"/>
            <a:ext cx="525463" cy="478600"/>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40</a:t>
            </a:r>
            <a:endParaRPr lang="en-US" altLang="zh-CN" sz="2400" dirty="0"/>
          </a:p>
        </p:txBody>
      </p:sp>
      <p:sp>
        <p:nvSpPr>
          <p:cNvPr id="5" name="QB_6_AN.50_1#dcdc91b6a.blank?pid=e3f025783&amp;color=0,0,0&amp;vpa=23&amp;vtp=1&amp;bbb=1"/>
          <p:cNvSpPr/>
          <p:nvPr/>
        </p:nvSpPr>
        <p:spPr>
          <a:xfrm>
            <a:off x="9262014" y="1575660"/>
            <a:ext cx="601663" cy="478600"/>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1.5</a:t>
            </a:r>
            <a:endParaRPr lang="en-US" altLang="zh-CN" sz="2400" dirty="0"/>
          </a:p>
        </p:txBody>
      </p:sp>
      <mc:AlternateContent xmlns:mc="http://schemas.openxmlformats.org/markup-compatibility/2006">
        <mc:Choice xmlns:a14="http://schemas.microsoft.com/office/drawing/2010/main" Requires="a14">
          <p:sp>
            <p:nvSpPr>
              <p:cNvPr id="6" name="QB_6_AS.51_1#dcdc91b6a?pid=e3f025783&amp;color=0,0,0&amp;vtp=1&amp;bbb=1&amp;hb=1"/>
              <p:cNvSpPr/>
              <p:nvPr/>
            </p:nvSpPr>
            <p:spPr>
              <a:xfrm>
                <a:off x="612648" y="2685322"/>
                <a:ext cx="10963656" cy="2882075"/>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重锤自由下落，速度越来越大，纸带点迹间的距离越来越大</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，故纸带的左</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62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端连接重锤</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；由逐差法有</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𝑔</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4</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4</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𝑇</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den>
                    </m:f>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，又</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𝑓</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𝑇</m:t>
                        </m:r>
                      </m:den>
                    </m:f>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，则频率</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6500"/>
                  </a:lnSpc>
                </a:pP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𝑓</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ad>
                      <m:radPr>
                        <m:degHide m:val="on"/>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radPr>
                      <m:deg/>
                      <m:e>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4</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𝑔</m:t>
                            </m:r>
                          </m:num>
                          <m:den>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4</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den>
                        </m:f>
                      </m:e>
                    </m:rad>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40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Hz</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𝐴</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点对应的速度</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61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𝐴</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𝑥</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m:t>
                            </m:r>
                          </m:sub>
                        </m:sSub>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𝑇</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033</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7</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039</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9</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40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5</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6" name="QB_6_AS.51_1#dcdc91b6a?pid=e3f025783&amp;color=0,0,0&amp;vtp=1&amp;bbb=1&amp;hb=1"/>
              <p:cNvSpPr>
                <a:spLocks noRot="1" noChangeAspect="1" noMove="1" noResize="1" noEditPoints="1" noAdjustHandles="1" noChangeArrowheads="1" noChangeShapeType="1" noTextEdit="1"/>
              </p:cNvSpPr>
              <p:nvPr/>
            </p:nvSpPr>
            <p:spPr>
              <a:xfrm>
                <a:off x="612648" y="2685322"/>
                <a:ext cx="10963656" cy="2882075"/>
              </a:xfrm>
              <a:prstGeom prst="rect">
                <a:avLst/>
              </a:prstGeom>
              <a:blipFill rotWithShape="1">
                <a:blip r:embed="rId2"/>
                <a:stretch>
                  <a:fillRect l="-5" t="-19" r="2" b="-2213"/>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left)">
                                      <p:cBhvr>
                                        <p:cTn id="23" dur="500"/>
                                        <p:tgtEl>
                                          <p:spTgt spid="5">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left)">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Effect transition="in" filter="wipe(left)">
                                      <p:cBhvr>
                                        <p:cTn id="31" dur="500"/>
                                        <p:tgtEl>
                                          <p:spTgt spid="6">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left)">
                                      <p:cBhvr>
                                        <p:cTn id="34" dur="500"/>
                                        <p:tgtEl>
                                          <p:spTgt spid="6">
                                            <p:txEl>
                                              <p:pRg st="0" end="0"/>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wipe(left)">
                                      <p:cBhvr>
                                        <p:cTn id="40" dur="500"/>
                                        <p:tgtEl>
                                          <p:spTgt spid="6">
                                            <p:txEl>
                                              <p:pRg st="2" end="2"/>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wipe(left)">
                                      <p:cBhvr>
                                        <p:cTn id="4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P spid="5" grpId="0" animBg="1" build="p"/>
      <p:bldP spid="6" grpId="0" animBg="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2#a6cb5aa58.fixed?pid=c19963f32&amp;color=0,0,0&amp;vtp=1&amp;bbb=1"/>
          <p:cNvSpPr/>
          <p:nvPr/>
        </p:nvSpPr>
        <p:spPr>
          <a:xfrm>
            <a:off x="0" y="1316736"/>
            <a:ext cx="12188952" cy="768096"/>
          </a:xfrm>
          <a:prstGeom prst="rect">
            <a:avLst/>
          </a:prstGeom>
          <a:noFill/>
        </p:spPr>
        <p:txBody>
          <a:bodyPr wrap="none" lIns="0" tIns="0" rIns="0" bIns="0" rtlCol="0" anchor="ctr"/>
          <a:lstStyle/>
          <a:p>
            <a:pPr algn="ctr" latinLnBrk="1">
              <a:lnSpc>
                <a:spcPts val="5400"/>
              </a:lnSpc>
            </a:pPr>
            <a:r>
              <a:rPr lang="en-US" altLang="zh-CN" sz="44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第一章</a:t>
            </a:r>
            <a:r>
              <a:rPr lang="en-US" altLang="zh-CN" sz="4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44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运动的描述</a:t>
            </a:r>
            <a:r>
              <a:rPr lang="en-US" altLang="zh-CN" sz="44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44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匀变速直线运动的研究</a:t>
            </a:r>
            <a:endParaRPr lang="en-US" altLang="zh-CN" sz="4400" dirty="0"/>
          </a:p>
        </p:txBody>
      </p:sp>
      <p:sp>
        <p:nvSpPr>
          <p:cNvPr id="3" name="C_2#a6cb5aa58"/>
          <p:cNvSpPr/>
          <p:nvPr/>
        </p:nvSpPr>
        <p:spPr>
          <a:xfrm>
            <a:off x="2670048" y="2450592"/>
            <a:ext cx="6766560" cy="9144"/>
          </a:xfrm>
          <a:prstGeom prst="line">
            <a:avLst/>
          </a:prstGeom>
          <a:noFill/>
          <a:ln w="28575">
            <a:solidFill>
              <a:srgbClr val="7F7F7F"/>
            </a:solidFill>
            <a:prstDash val="solid"/>
          </a:ln>
        </p:spPr>
        <p:txBody>
          <a:bodyPr/>
          <a:lstStyle/>
          <a:p>
            <a:endParaRPr lang="zh-CN" altLang="en-US"/>
          </a:p>
        </p:txBody>
      </p:sp>
      <p:sp>
        <p:nvSpPr>
          <p:cNvPr id="4" name="C_2#a6cb5aa58.fixed?pid=c19963f32&amp;color=0,0,0&amp;vtp=1&amp;bbb=1"/>
          <p:cNvSpPr/>
          <p:nvPr/>
        </p:nvSpPr>
        <p:spPr>
          <a:xfrm>
            <a:off x="0" y="2734056"/>
            <a:ext cx="12188952" cy="685800"/>
          </a:xfrm>
          <a:prstGeom prst="rect">
            <a:avLst/>
          </a:prstGeom>
          <a:noFill/>
        </p:spPr>
        <p:txBody>
          <a:bodyPr wrap="none" lIns="0" tIns="0" rIns="0" bIns="0" rtlCol="0" anchor="ctr"/>
          <a:lstStyle/>
          <a:p>
            <a:pPr algn="ctr" latinLnBrk="1">
              <a:lnSpc>
                <a:spcPts val="4200"/>
              </a:lnSpc>
            </a:pPr>
            <a:r>
              <a:rPr lang="en-US" altLang="zh-CN" sz="3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实验1</a:t>
            </a:r>
            <a:r>
              <a:rPr lang="en-US" altLang="zh-CN" sz="3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探究小车速度随时间变化的规律</a:t>
            </a:r>
            <a:endParaRPr lang="en-US" altLang="zh-CN" sz="3380" dirty="0"/>
          </a:p>
        </p:txBody>
      </p:sp>
    </p:spTree>
  </p:cSld>
  <p:clrMapOvr>
    <a:masterClrMapping/>
  </p:clrMapOvr>
  <p:transition>
    <p:split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6_BD.52_1#5dd66f881?sp=1&amp;pid=e3f025783&amp;color=0,0,0&amp;vtp=1&amp;bt=1&amp;bbb=1&amp;hb=1"/>
          <p:cNvSpPr/>
          <p:nvPr/>
        </p:nvSpPr>
        <p:spPr>
          <a:xfrm>
            <a:off x="612648" y="486000"/>
            <a:ext cx="10963656" cy="3268599"/>
          </a:xfrm>
          <a:prstGeom prst="rect">
            <a:avLst/>
          </a:prstGeom>
          <a:noFill/>
        </p:spPr>
        <p:txBody>
          <a:bodyPr wrap="none" lIns="0" tIns="0" rIns="0" bIns="0" rtlCol="0" anchor="t"/>
          <a:lstStyle/>
          <a:p>
            <a:pPr algn="l" latinLnBrk="1">
              <a:lnSpc>
                <a:spcPts val="44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该次实验产生误差的原因有：</a:t>
            </a:r>
            <a:endParaRPr lang="en-US" altLang="zh-CN" sz="2400" dirty="0"/>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.纸带与限位孔间有摩擦力</a:t>
            </a:r>
            <a:endParaRPr lang="en-US" altLang="zh-CN" sz="2400" dirty="0"/>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B</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.测量各点间的距离不精确</a:t>
            </a:r>
            <a:endParaRPr lang="en-US" altLang="zh-CN" sz="2400" dirty="0"/>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C</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.“枪头”打点瞬间阻碍纸带的运动</a:t>
            </a:r>
            <a:endParaRPr lang="en-US" altLang="zh-CN" sz="2400" dirty="0"/>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其中最主要的原因是</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选填“A”“B”或“C</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”），该原因导致冲击频率的测量值</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实际值</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（选填“大于”或“小于”）。</a:t>
            </a:r>
            <a:endParaRPr lang="en-US" altLang="zh-CN" sz="2400" dirty="0"/>
          </a:p>
        </p:txBody>
      </p:sp>
      <p:sp>
        <p:nvSpPr>
          <p:cNvPr id="3" name="QB_6_AN.53_1#5dd66f881.blank?pid=e3f025783&amp;color=0,0,0&amp;vpa=24&amp;vtp=1"/>
          <p:cNvSpPr/>
          <p:nvPr/>
        </p:nvSpPr>
        <p:spPr>
          <a:xfrm>
            <a:off x="3334416" y="2693260"/>
            <a:ext cx="441325" cy="478600"/>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C</a:t>
            </a:r>
            <a:endParaRPr lang="en-US" altLang="zh-CN" sz="2400" dirty="0"/>
          </a:p>
        </p:txBody>
      </p:sp>
      <p:sp>
        <p:nvSpPr>
          <p:cNvPr id="4" name="QB_6_AN.54_1#5dd66f881.blank?pid=e3f025783&amp;color=0,0,0&amp;vpa=25&amp;vtp=1&amp;bbb=1"/>
          <p:cNvSpPr/>
          <p:nvPr/>
        </p:nvSpPr>
        <p:spPr>
          <a:xfrm>
            <a:off x="629317" y="3230470"/>
            <a:ext cx="833438" cy="474599"/>
          </a:xfrm>
          <a:prstGeom prst="rect">
            <a:avLst/>
          </a:prstGeom>
          <a:noFill/>
        </p:spPr>
        <p:txBody>
          <a:bodyPr wrap="none" lIns="0" tIns="0" rIns="0" bIns="0" rtlCol="0" anchor="t"/>
          <a:lstStyle/>
          <a:p>
            <a:pPr algn="ctr" latinLnBrk="1">
              <a:lnSpc>
                <a:spcPts val="4200"/>
              </a:lnSpc>
            </a:pPr>
            <a:r>
              <a:rPr lang="en-US" altLang="zh-CN" sz="24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大于</a:t>
            </a:r>
            <a:endParaRPr lang="en-US" altLang="zh-CN" sz="2400" dirty="0"/>
          </a:p>
        </p:txBody>
      </p:sp>
      <p:sp>
        <p:nvSpPr>
          <p:cNvPr id="5" name="QB_6_AS.55_1#5dd66f881?pid=e3f025783&amp;color=0,0,0&amp;vtp=1&amp;bbb=1&amp;hb=1"/>
          <p:cNvSpPr/>
          <p:nvPr/>
        </p:nvSpPr>
        <p:spPr>
          <a:xfrm>
            <a:off x="612648" y="3781522"/>
            <a:ext cx="10963656" cy="1596390"/>
          </a:xfrm>
          <a:prstGeom prst="rect">
            <a:avLst/>
          </a:prstGeom>
          <a:noFill/>
        </p:spPr>
        <p:txBody>
          <a:bodyPr wrap="none" lIns="0" tIns="0" rIns="0" bIns="0" rtlCol="0" anchor="t"/>
          <a:lstStyle/>
          <a:p>
            <a:pPr algn="l" latinLnBrk="1">
              <a:lnSpc>
                <a:spcPts val="4400"/>
              </a:lnSpc>
            </a:pPr>
            <a:r>
              <a:rPr lang="en-US" altLang="zh-CN" sz="2400" b="1" i="0" spc="-5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spc="-5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spc="-5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该次实验产生误差的最主要的原因是“枪头”打点瞬间阻碍纸带的运动，故选</a:t>
            </a:r>
            <a:r>
              <a:rPr lang="en-US" altLang="zh-CN" sz="2400" b="0" i="0" spc="-5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C。</a:t>
            </a:r>
            <a:endParaRPr lang="en-US" altLang="zh-CN" sz="2400" b="0" i="0" spc="-5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spc="-5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spc="-5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枪头”打点瞬间阻碍纸带的运动，使得重锤下落的加速度小于自由落体加速度</a:t>
            </a:r>
            <a:r>
              <a:rPr lang="en-US" altLang="zh-CN" sz="2400" b="0" i="0" spc="-5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，故</a:t>
            </a:r>
            <a:endParaRPr lang="en-US" altLang="zh-CN" sz="2400" b="0" i="0" spc="-5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spc="-5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计算频率时</a:t>
            </a:r>
            <a:r>
              <a:rPr lang="en-US" altLang="zh-CN" sz="2400" b="0" i="0" spc="-5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，代入的加速度过大，导致测量结果偏大，故测量值大于实际值。</a:t>
            </a:r>
            <a:endParaRPr lang="en-US" altLang="zh-CN" sz="2400" spc="-5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left)">
                                      <p:cBhvr>
                                        <p:cTn id="23" dur="500"/>
                                        <p:tgtEl>
                                          <p:spTgt spid="5">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left)">
                                      <p:cBhvr>
                                        <p:cTn id="26" dur="500"/>
                                        <p:tgtEl>
                                          <p:spTgt spid="5">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left)">
                                      <p:cBhvr>
                                        <p:cTn id="29" dur="500"/>
                                        <p:tgtEl>
                                          <p:spTgt spid="5">
                                            <p:txEl>
                                              <p:pRg st="1" end="1"/>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P spid="5" grpId="0" animBg="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O_5_BD.56_1#765e0c44e?sp=1&amp;pid=b4071fed9&amp;color=0,0,0&amp;vtp=1&amp;bt=1&amp;bbb=1&amp;hb=1"/>
              <p:cNvSpPr/>
              <p:nvPr/>
            </p:nvSpPr>
            <p:spPr>
              <a:xfrm>
                <a:off x="612648" y="486000"/>
                <a:ext cx="10963656" cy="2713990"/>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例3</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（2024·广东东莞模拟）</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为了测定斜面上小车下滑的加速度</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，某实验小组利用</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14:m>
                  <m:oMath xmlns:m="http://schemas.openxmlformats.org/officeDocument/2006/math">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DIS</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（数字化信息系统）技术进行实验，如图所示。当装有宽度为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𝑑</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cm</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的遮光</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条的小车经过光电门时</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，系统就会自动记录挡光时间</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，并由相应软件计算遮光条</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经过光电门的平均速度来表示瞬时速度</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。某次实验中</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，小车从遮光条距离光电门</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中心</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𝐿</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处由静止释放，遮光条经过光电门的挡光时间为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𝑇</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04</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2" name="QO_5_BD.56_1#765e0c44e?sp=1&amp;pid=b4071fed9&amp;color=0,0,0&amp;vtp=1&amp;bt=1&amp;bbb=1&amp;hb=1"/>
              <p:cNvSpPr>
                <a:spLocks noRot="1" noChangeAspect="1" noMove="1" noResize="1" noEditPoints="1" noAdjustHandles="1" noChangeArrowheads="1" noChangeShapeType="1" noTextEdit="1"/>
              </p:cNvSpPr>
              <p:nvPr/>
            </p:nvSpPr>
            <p:spPr>
              <a:xfrm>
                <a:off x="612648" y="486000"/>
                <a:ext cx="10963656" cy="2713990"/>
              </a:xfrm>
              <a:prstGeom prst="rect">
                <a:avLst/>
              </a:prstGeom>
              <a:blipFill rotWithShape="1">
                <a:blip r:embed="rId1"/>
                <a:stretch>
                  <a:fillRect l="-5" t="-8" r="2" b="-2004"/>
                </a:stretch>
              </a:blipFill>
            </p:spPr>
            <p:txBody>
              <a:bodyPr/>
              <a:lstStyle/>
              <a:p>
                <a:r>
                  <a:rPr lang="zh-CN" altLang="en-US">
                    <a:noFill/>
                  </a:rPr>
                  <a:t> </a:t>
                </a:r>
              </a:p>
            </p:txBody>
          </p:sp>
        </mc:Fallback>
      </mc:AlternateContent>
      <p:pic>
        <p:nvPicPr>
          <p:cNvPr id="3" name="QO_5_BD.56_2#765e0c44e?pid=b4071fed9&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233672" y="3299812"/>
            <a:ext cx="3721608" cy="1828800"/>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mc:Choice xmlns:a14="http://schemas.microsoft.com/office/drawing/2010/main" Requires="a14">
          <p:sp>
            <p:nvSpPr>
              <p:cNvPr id="4" name="QB_6_BD.57_1#80070d62d?pid=765e0c44e&amp;color=0,0,0&amp;vtp=1&amp;bbb=1"/>
              <p:cNvSpPr/>
              <p:nvPr/>
            </p:nvSpPr>
            <p:spPr>
              <a:xfrm>
                <a:off x="612648" y="5268312"/>
                <a:ext cx="10963656" cy="474599"/>
              </a:xfrm>
              <a:prstGeom prst="rect">
                <a:avLst/>
              </a:prstGeom>
              <a:noFill/>
            </p:spPr>
            <p:txBody>
              <a:bodyPr wrap="none" lIns="0" tIns="0" rIns="0" bIns="0" rtlCol="0" anchor="t"/>
              <a:lstStyle/>
              <a:p>
                <a:pPr algn="l" latinLnBrk="1">
                  <a:lnSpc>
                    <a:spcPts val="42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0" i="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计算经过光电门时小车的速度为</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a:t>
                </a:r>
                <a14:m>
                  <m:oMath xmlns:m="http://schemas.openxmlformats.org/officeDocument/2006/math">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4" name="QB_6_BD.57_1#80070d62d?pid=765e0c44e&amp;color=0,0,0&amp;vtp=1&amp;bbb=1"/>
              <p:cNvSpPr>
                <a:spLocks noRot="1" noChangeAspect="1" noMove="1" noResize="1" noEditPoints="1" noAdjustHandles="1" noChangeArrowheads="1" noChangeShapeType="1" noTextEdit="1"/>
              </p:cNvSpPr>
              <p:nvPr/>
            </p:nvSpPr>
            <p:spPr>
              <a:xfrm>
                <a:off x="612648" y="5268312"/>
                <a:ext cx="10963656" cy="474599"/>
              </a:xfrm>
              <a:prstGeom prst="rect">
                <a:avLst/>
              </a:prstGeom>
              <a:blipFill rotWithShape="1">
                <a:blip r:embed="rId3"/>
                <a:stretch>
                  <a:fillRect l="-5" t="-74" r="2" b="-12315"/>
                </a:stretch>
              </a:blipFill>
            </p:spPr>
            <p:txBody>
              <a:bodyPr/>
              <a:lstStyle/>
              <a:p>
                <a:r>
                  <a:rPr lang="zh-CN" altLang="en-US">
                    <a:noFill/>
                  </a:rPr>
                  <a:t> </a:t>
                </a:r>
              </a:p>
            </p:txBody>
          </p:sp>
        </mc:Fallback>
      </mc:AlternateContent>
      <p:sp>
        <p:nvSpPr>
          <p:cNvPr id="5" name="QB_6_AN.58_1#80070d62d.blank?pid=765e0c44e&amp;color=0,0,0&amp;vpa=26&amp;vtp=1&amp;bbb=1"/>
          <p:cNvSpPr/>
          <p:nvPr/>
        </p:nvSpPr>
        <p:spPr>
          <a:xfrm>
            <a:off x="5772816" y="5218782"/>
            <a:ext cx="601663" cy="478600"/>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0.5</a:t>
            </a:r>
            <a:endParaRPr lang="en-US" altLang="zh-CN" sz="2400" dirty="0"/>
          </a:p>
        </p:txBody>
      </p:sp>
      <mc:AlternateContent xmlns:mc="http://schemas.openxmlformats.org/markup-compatibility/2006">
        <mc:Choice xmlns:a14="http://schemas.microsoft.com/office/drawing/2010/main" Requires="a14">
          <p:sp>
            <p:nvSpPr>
              <p:cNvPr id="6" name="QB_6_AS.59_1#80070d62d?pid=765e0c44e&amp;color=0,0,0&amp;vtp=1&amp;bbb=1"/>
              <p:cNvSpPr/>
              <p:nvPr/>
            </p:nvSpPr>
            <p:spPr>
              <a:xfrm>
                <a:off x="612648" y="5752182"/>
                <a:ext cx="10963656" cy="702755"/>
              </a:xfrm>
              <a:prstGeom prst="rect">
                <a:avLst/>
              </a:prstGeom>
              <a:noFill/>
            </p:spPr>
            <p:txBody>
              <a:bodyPr wrap="none" lIns="0" tIns="0" rIns="0" bIns="0" rtlCol="0" anchor="t"/>
              <a:lstStyle/>
              <a:p>
                <a:pPr algn="l" latinLnBrk="1">
                  <a:lnSpc>
                    <a:spcPts val="60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遮光条经过光电门时的平均速度为</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𝑑</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𝑇</m:t>
                        </m:r>
                      </m:den>
                    </m:f>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，解得</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5</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6" name="QB_6_AS.59_1#80070d62d?pid=765e0c44e&amp;color=0,0,0&amp;vtp=1&amp;bbb=1"/>
              <p:cNvSpPr>
                <a:spLocks noRot="1" noChangeAspect="1" noMove="1" noResize="1" noEditPoints="1" noAdjustHandles="1" noChangeArrowheads="1" noChangeShapeType="1" noTextEdit="1"/>
              </p:cNvSpPr>
              <p:nvPr/>
            </p:nvSpPr>
            <p:spPr>
              <a:xfrm>
                <a:off x="612648" y="5752182"/>
                <a:ext cx="10963656" cy="702755"/>
              </a:xfrm>
              <a:prstGeom prst="rect">
                <a:avLst/>
              </a:prstGeom>
              <a:blipFill rotWithShape="1">
                <a:blip r:embed="rId4"/>
                <a:stretch>
                  <a:fillRect l="-5" t="-50" r="2" b="-8380"/>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P spid="6" grpId="0" animBg="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B_6_BD.60_1#eeff0e4b8?pid=765e0c44e&amp;color=0,0,0&amp;vtp=1&amp;bt=1&amp;bbb=1"/>
              <p:cNvSpPr/>
              <p:nvPr/>
            </p:nvSpPr>
            <p:spPr>
              <a:xfrm>
                <a:off x="612648" y="486000"/>
                <a:ext cx="11074210" cy="741871"/>
              </a:xfrm>
              <a:prstGeom prst="rect">
                <a:avLst/>
              </a:prstGeom>
              <a:noFill/>
            </p:spPr>
            <p:txBody>
              <a:bodyPr wrap="none" lIns="0" tIns="0" rIns="0" bIns="0" rtlCol="0" anchor="t"/>
              <a:lstStyle/>
              <a:p>
                <a:pPr algn="l" latinLnBrk="1">
                  <a:lnSpc>
                    <a:spcPts val="69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试写出计算小车下滑的加速度</a:t>
                </a:r>
                <a14:m>
                  <m:oMath xmlns:m="http://schemas.openxmlformats.org/officeDocument/2006/math">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𝑎</m:t>
                    </m:r>
                  </m:oMath>
                </a14:m>
                <a:r>
                  <a:rPr lang="en-US" altLang="zh-CN" sz="2400" b="0" i="0" dirty="0" err="1">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的表达式</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i="0" dirty="0">
                    <a:solidFill>
                      <a:srgbClr val="000000"/>
                    </a:solidFill>
                    <a:latin typeface="宋体" panose="02010600030101010101" pitchFamily="2" charset="-122"/>
                    <a:ea typeface="宋体" panose="02010600030101010101" pitchFamily="2" charset="-122"/>
                    <a:cs typeface="宋体" panose="02010600030101010101" pitchFamily="34" charset="-120"/>
                  </a:rPr>
                  <a:t>_</a:t>
                </a:r>
                <a:r>
                  <a:rPr lang="en-US" altLang="zh-CN" sz="3950" b="1" i="0" u="sng" kern="0" spc="-99900" dirty="0">
                    <a:solidFill>
                      <a:srgbClr val="FF00FF"/>
                    </a:solidFill>
                    <a:latin typeface="宋体" panose="02010600030101010101" pitchFamily="2" charset="-122"/>
                    <a:ea typeface="楷体" panose="02010609060101010101" pitchFamily="34" charset="-122"/>
                    <a:cs typeface="Times New Roman" panose="02020603050405020304" pitchFamily="34" charset="-120"/>
                  </a:rPr>
                  <a:t> </a:t>
                </a:r>
                <a:r>
                  <a:rPr lang="en-US" altLang="zh-CN" sz="2400" i="0" dirty="0">
                    <a:solidFill>
                      <a:srgbClr val="000000"/>
                    </a:solidFill>
                    <a:latin typeface="宋体" panose="02010600030101010101" pitchFamily="2" charset="-122"/>
                    <a:ea typeface="宋体" panose="02010600030101010101" pitchFamily="2" charset="-122"/>
                    <a:cs typeface="宋体" panose="02010600030101010101" pitchFamily="34" charset="-120"/>
                  </a:rPr>
                  <a:t>________</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（用</a:t>
                </a:r>
                <a14:m>
                  <m:oMath xmlns:m="http://schemas.openxmlformats.org/officeDocument/2006/math">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𝑑</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14:m>
                  <m:oMath xmlns:m="http://schemas.openxmlformats.org/officeDocument/2006/math">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𝑇</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和</a:t>
                </a:r>
                <a14:m>
                  <m:oMath xmlns:m="http://schemas.openxmlformats.org/officeDocument/2006/math">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𝐿</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表示）。</a:t>
                </a:r>
                <a:endParaRPr lang="en-US" altLang="zh-CN" sz="2400" dirty="0">
                  <a:solidFill>
                    <a:srgbClr val="000000"/>
                  </a:solidFill>
                </a:endParaRPr>
              </a:p>
            </p:txBody>
          </p:sp>
        </mc:Choice>
        <mc:Fallback>
          <p:sp>
            <p:nvSpPr>
              <p:cNvPr id="2" name="QB_6_BD.60_1#eeff0e4b8?pid=765e0c44e&amp;color=0,0,0&amp;vtp=1&amp;bt=1&amp;bbb=1"/>
              <p:cNvSpPr>
                <a:spLocks noRot="1" noChangeAspect="1" noMove="1" noResize="1" noEditPoints="1" noAdjustHandles="1" noChangeArrowheads="1" noChangeShapeType="1" noTextEdit="1"/>
              </p:cNvSpPr>
              <p:nvPr/>
            </p:nvSpPr>
            <p:spPr>
              <a:xfrm>
                <a:off x="612648" y="486000"/>
                <a:ext cx="11074210" cy="741871"/>
              </a:xfrm>
              <a:prstGeom prst="rect">
                <a:avLst/>
              </a:prstGeom>
              <a:blipFill rotWithShape="1">
                <a:blip r:embed="rId1"/>
                <a:stretch>
                  <a:fillRect l="-5" t="-30" r="3" b="-1809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QB_6_AN.61_1#eeff0e4b8.blank?pid=765e0c44e&amp;color=0,0,0&amp;vpa=27&amp;vtp=1&amp;bbb=1&amp;rh=45.77"/>
              <p:cNvSpPr/>
              <p:nvPr/>
            </p:nvSpPr>
            <p:spPr>
              <a:xfrm>
                <a:off x="7252653" y="576106"/>
                <a:ext cx="1256411" cy="573913"/>
              </a:xfrm>
              <a:prstGeom prst="rect">
                <a:avLst/>
              </a:prstGeom>
              <a:noFill/>
            </p:spPr>
            <p:txBody>
              <a:bodyPr wrap="none" lIns="0" tIns="0" rIns="0" bIns="0" rtlCol="0" anchor="t"/>
              <a:lstStyle/>
              <a:p>
                <a:pPr algn="ctr" latinLnBrk="1">
                  <a:lnSpc>
                    <a:spcPts val="4500"/>
                  </a:lnSpc>
                </a:pPr>
                <a14:m>
                  <m:oMath xmlns:m="http://schemas.openxmlformats.org/officeDocument/2006/math">
                    <m:r>
                      <a:rPr lang="en-US" altLang="zh-CN" sz="2400" b="1" i="0"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𝒂</m:t>
                    </m:r>
                    <m:r>
                      <a:rPr lang="en-US" altLang="zh-CN" sz="2400" b="1" i="0"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t>=</m:t>
                    </m:r>
                    <m:f>
                      <m:fPr>
                        <m:ctrlPr>
                          <a:rPr lang="en-US" altLang="zh-CN" sz="2400" b="1" i="1"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ctrlPr>
                      </m:fPr>
                      <m:num>
                        <m:sSup>
                          <m:sSupPr>
                            <m:ctrlPr>
                              <a:rPr lang="en-US" altLang="zh-CN" sz="2400" b="1" i="1"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ctrlPr>
                          </m:sSupPr>
                          <m:e>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𝒅</m:t>
                            </m:r>
                          </m:e>
                          <m:sup>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𝟐</m:t>
                            </m:r>
                          </m:sup>
                        </m:sSup>
                      </m:num>
                      <m:den>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𝟐</m:t>
                        </m:r>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𝑳</m:t>
                        </m:r>
                        <m:sSup>
                          <m:sSupPr>
                            <m:ctrlPr>
                              <a:rPr lang="en-US" altLang="zh-CN" sz="2400" b="1" i="1"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ctrlPr>
                          </m:sSupPr>
                          <m:e>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𝑻</m:t>
                            </m:r>
                          </m:e>
                          <m:sup>
                            <m:r>
                              <a:rPr lang="en-US" altLang="zh-CN" sz="2400" b="1" i="0" dirty="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𝟐</m:t>
                            </m:r>
                          </m:sup>
                        </m:sSup>
                      </m:den>
                    </m:f>
                  </m:oMath>
                </a14:m>
                <a:r>
                  <a:rPr lang="en-US" altLang="zh-CN" sz="100" b="1" i="0" kern="0" spc="-99900" dirty="0">
                    <a:solidFill>
                      <a:srgbClr val="FFFFFF"/>
                    </a:solidFill>
                    <a:latin typeface="Times New Roman" panose="02020603050405020304" pitchFamily="34" charset="0"/>
                    <a:ea typeface="楷体" panose="02010609060101010101" pitchFamily="34" charset="-122"/>
                    <a:cs typeface="Times New Roman" panose="02020603050405020304" pitchFamily="34" charset="-120"/>
                  </a:rPr>
                  <a:t> </a:t>
                </a:r>
                <a:endParaRPr lang="en-US" altLang="zh-CN" sz="100" dirty="0"/>
              </a:p>
            </p:txBody>
          </p:sp>
        </mc:Choice>
        <mc:Fallback>
          <p:sp>
            <p:nvSpPr>
              <p:cNvPr id="3" name="QB_6_AN.61_1#eeff0e4b8.blank?pid=765e0c44e&amp;color=0,0,0&amp;vpa=27&amp;vtp=1&amp;bbb=1&amp;rh=45.77"/>
              <p:cNvSpPr>
                <a:spLocks noRot="1" noChangeAspect="1" noMove="1" noResize="1" noEditPoints="1" noAdjustHandles="1" noChangeArrowheads="1" noChangeShapeType="1" noTextEdit="1"/>
              </p:cNvSpPr>
              <p:nvPr/>
            </p:nvSpPr>
            <p:spPr>
              <a:xfrm>
                <a:off x="7252653" y="576106"/>
                <a:ext cx="1256411" cy="573913"/>
              </a:xfrm>
              <a:prstGeom prst="rect">
                <a:avLst/>
              </a:prstGeom>
              <a:blipFill rotWithShape="1">
                <a:blip r:embed="rId2"/>
                <a:stretch>
                  <a:fillRect l="-25" t="-28" r="5" b="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QB_6_AS.62_1#eeff0e4b8?pid=765e0c44e&amp;color=0,0,0&amp;vtp=1&amp;bbb=1&amp;hb=1"/>
              <p:cNvSpPr/>
              <p:nvPr/>
            </p:nvSpPr>
            <p:spPr>
              <a:xfrm>
                <a:off x="612648" y="1231553"/>
                <a:ext cx="10963656" cy="1558227"/>
              </a:xfrm>
              <a:prstGeom prst="rect">
                <a:avLst/>
              </a:prstGeom>
              <a:noFill/>
            </p:spPr>
            <p:txBody>
              <a:bodyPr wrap="none" lIns="0" tIns="0" rIns="0" bIns="0" rtlCol="0" anchor="t"/>
              <a:lstStyle/>
              <a:p>
                <a:pPr algn="l" latinLnBrk="1">
                  <a:lnSpc>
                    <a:spcPts val="62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依据匀变速直线运动的速度与位移的关系，有</a:t>
                </a:r>
                <a14:m>
                  <m:oMath xmlns:m="http://schemas.openxmlformats.org/officeDocument/2006/math">
                    <m:sSup>
                      <m:sSupPr>
                        <m:ctrlPr>
                          <a:rPr lang="en-US" altLang="zh-CN" sz="2400" b="0" i="1"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𝑎𝐿</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，又</a:t>
                </a:r>
                <a14:m>
                  <m:oMath xmlns:m="http://schemas.openxmlformats.org/officeDocument/2006/math">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𝑣</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𝑑</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𝑇</m:t>
                        </m:r>
                      </m:den>
                    </m:f>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，解得</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6600"/>
                  </a:lnSpc>
                </a:pPr>
                <a14:m>
                  <m:oMath xmlns:m="http://schemas.openxmlformats.org/officeDocument/2006/math">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𝑎</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𝑑</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𝐿</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𝑇</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den>
                    </m:f>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solidFill>
                    <a:srgbClr val="FF0000"/>
                  </a:solidFill>
                </a:endParaRPr>
              </a:p>
            </p:txBody>
          </p:sp>
        </mc:Choice>
        <mc:Fallback>
          <p:sp>
            <p:nvSpPr>
              <p:cNvPr id="4" name="QB_6_AS.62_1#eeff0e4b8?pid=765e0c44e&amp;color=0,0,0&amp;vtp=1&amp;bbb=1&amp;hb=1"/>
              <p:cNvSpPr>
                <a:spLocks noRot="1" noChangeAspect="1" noMove="1" noResize="1" noEditPoints="1" noAdjustHandles="1" noChangeArrowheads="1" noChangeShapeType="1" noTextEdit="1"/>
              </p:cNvSpPr>
              <p:nvPr/>
            </p:nvSpPr>
            <p:spPr>
              <a:xfrm>
                <a:off x="612648" y="1231553"/>
                <a:ext cx="10963656" cy="1558227"/>
              </a:xfrm>
              <a:prstGeom prst="rect">
                <a:avLst/>
              </a:prstGeom>
              <a:blipFill rotWithShape="1">
                <a:blip r:embed="rId3"/>
                <a:stretch>
                  <a:fillRect l="-5" t="-18" r="2" b="-430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QB_6_BD.63_1#cbe07e422?pid=765e0c44e&amp;color=0,0,0&amp;vtp=1&amp;bbb=1"/>
              <p:cNvSpPr/>
              <p:nvPr/>
            </p:nvSpPr>
            <p:spPr>
              <a:xfrm>
                <a:off x="612648" y="2795558"/>
                <a:ext cx="10963656" cy="474599"/>
              </a:xfrm>
              <a:prstGeom prst="rect">
                <a:avLst/>
              </a:prstGeom>
              <a:noFill/>
            </p:spPr>
            <p:txBody>
              <a:bodyPr wrap="none" lIns="0" tIns="0" rIns="0" bIns="0" rtlCol="0" anchor="t"/>
              <a:lstStyle/>
              <a:p>
                <a:pPr algn="l" latinLnBrk="1">
                  <a:lnSpc>
                    <a:spcPts val="42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（3）</a:t>
                </a:r>
                <a:r>
                  <a:rPr lang="en-US" altLang="zh-CN" sz="2400" b="0"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若</a:t>
                </a:r>
                <a14:m>
                  <m:oMath xmlns:m="http://schemas.openxmlformats.org/officeDocument/2006/math">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𝐿</m:t>
                    </m:r>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5</m:t>
                    </m:r>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oMath>
                </a14:m>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，则小车下滑的加速度大小为</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a:t>
                </a:r>
                <a14:m>
                  <m:oMath xmlns:m="http://schemas.openxmlformats.org/officeDocument/2006/math">
                    <m:r>
                      <m:rPr>
                        <m:sty m:val="p"/>
                      </m:rP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solidFill>
                    <a:srgbClr val="000000"/>
                  </a:solidFill>
                </a:endParaRPr>
              </a:p>
            </p:txBody>
          </p:sp>
        </mc:Choice>
        <mc:Fallback>
          <p:sp>
            <p:nvSpPr>
              <p:cNvPr id="5" name="QB_6_BD.63_1#cbe07e422?pid=765e0c44e&amp;color=0,0,0&amp;vtp=1&amp;bbb=1"/>
              <p:cNvSpPr>
                <a:spLocks noRot="1" noChangeAspect="1" noMove="1" noResize="1" noEditPoints="1" noAdjustHandles="1" noChangeArrowheads="1" noChangeShapeType="1" noTextEdit="1"/>
              </p:cNvSpPr>
              <p:nvPr/>
            </p:nvSpPr>
            <p:spPr>
              <a:xfrm>
                <a:off x="612648" y="2795558"/>
                <a:ext cx="10963656" cy="474599"/>
              </a:xfrm>
              <a:prstGeom prst="rect">
                <a:avLst/>
              </a:prstGeom>
              <a:blipFill rotWithShape="1">
                <a:blip r:embed="rId4"/>
                <a:stretch>
                  <a:fillRect l="-5" t="-61" r="2" b="-12329"/>
                </a:stretch>
              </a:blipFill>
            </p:spPr>
            <p:txBody>
              <a:bodyPr/>
              <a:lstStyle/>
              <a:p>
                <a:r>
                  <a:rPr lang="zh-CN" altLang="en-US">
                    <a:noFill/>
                  </a:rPr>
                  <a:t> </a:t>
                </a:r>
              </a:p>
            </p:txBody>
          </p:sp>
        </mc:Fallback>
      </mc:AlternateContent>
      <p:sp>
        <p:nvSpPr>
          <p:cNvPr id="6" name="QB_6_AN.64_1#cbe07e422.blank?pid=765e0c44e&amp;color=0,0,0&amp;vpa=28&amp;vtp=1&amp;bbb=1"/>
          <p:cNvSpPr/>
          <p:nvPr/>
        </p:nvSpPr>
        <p:spPr>
          <a:xfrm>
            <a:off x="7056406" y="2746028"/>
            <a:ext cx="754063" cy="478600"/>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0.25</a:t>
            </a:r>
            <a:endParaRPr lang="en-US" altLang="zh-CN" sz="2400" dirty="0">
              <a:solidFill>
                <a:srgbClr val="FF0000"/>
              </a:solidFill>
            </a:endParaRPr>
          </a:p>
        </p:txBody>
      </p:sp>
      <mc:AlternateContent xmlns:mc="http://schemas.openxmlformats.org/markup-compatibility/2006">
        <mc:Choice xmlns:a14="http://schemas.microsoft.com/office/drawing/2010/main" Requires="a14">
          <p:sp>
            <p:nvSpPr>
              <p:cNvPr id="7" name="QB_6_AS.65_1#cbe07e422?pid=765e0c44e&amp;color=0,0,0&amp;vtp=1&amp;bbb=1"/>
              <p:cNvSpPr/>
              <p:nvPr/>
            </p:nvSpPr>
            <p:spPr>
              <a:xfrm>
                <a:off x="612648" y="3335371"/>
                <a:ext cx="10963656" cy="474599"/>
              </a:xfrm>
              <a:prstGeom prst="rect">
                <a:avLst/>
              </a:prstGeom>
              <a:noFill/>
            </p:spPr>
            <p:txBody>
              <a:bodyPr wrap="none" lIns="0" tIns="0" rIns="0" bIns="0" rtlCol="0" anchor="t"/>
              <a:lstStyle/>
              <a:p>
                <a:pPr algn="l" latinLnBrk="1">
                  <a:lnSpc>
                    <a:spcPts val="42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由（2）中的表达式，代入数据解得</a:t>
                </a:r>
                <a14:m>
                  <m:oMath xmlns:m="http://schemas.openxmlformats.org/officeDocument/2006/math">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𝑎</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25</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solidFill>
                    <a:srgbClr val="FF0000"/>
                  </a:solidFill>
                </a:endParaRPr>
              </a:p>
            </p:txBody>
          </p:sp>
        </mc:Choice>
        <mc:Fallback>
          <p:sp>
            <p:nvSpPr>
              <p:cNvPr id="7" name="QB_6_AS.65_1#cbe07e422?pid=765e0c44e&amp;color=0,0,0&amp;vtp=1&amp;bbb=1"/>
              <p:cNvSpPr>
                <a:spLocks noRot="1" noChangeAspect="1" noMove="1" noResize="1" noEditPoints="1" noAdjustHandles="1" noChangeArrowheads="1" noChangeShapeType="1" noTextEdit="1"/>
              </p:cNvSpPr>
              <p:nvPr/>
            </p:nvSpPr>
            <p:spPr>
              <a:xfrm>
                <a:off x="612648" y="3335371"/>
                <a:ext cx="10963656" cy="474599"/>
              </a:xfrm>
              <a:prstGeom prst="rect">
                <a:avLst/>
              </a:prstGeom>
              <a:blipFill rotWithShape="1">
                <a:blip r:embed="rId5"/>
                <a:stretch>
                  <a:fillRect l="-5" t="-74" r="2" b="-12316"/>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bg/>
                                          </p:spTgt>
                                        </p:tgtEl>
                                        <p:attrNameLst>
                                          <p:attrName>style.visibility</p:attrName>
                                        </p:attrNameLst>
                                      </p:cBhvr>
                                      <p:to>
                                        <p:strVal val="visible"/>
                                      </p:to>
                                    </p:set>
                                    <p:animEffect transition="in" filter="wipe(left)">
                                      <p:cBhvr>
                                        <p:cTn id="26" dur="500"/>
                                        <p:tgtEl>
                                          <p:spTgt spid="6">
                                            <p:bg/>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left)">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bg/>
                                          </p:spTgt>
                                        </p:tgtEl>
                                        <p:attrNameLst>
                                          <p:attrName>style.visibility</p:attrName>
                                        </p:attrNameLst>
                                      </p:cBhvr>
                                      <p:to>
                                        <p:strVal val="visible"/>
                                      </p:to>
                                    </p:set>
                                    <p:animEffect transition="in" filter="wipe(left)">
                                      <p:cBhvr>
                                        <p:cTn id="34" dur="500"/>
                                        <p:tgtEl>
                                          <p:spTgt spid="7">
                                            <p:bg/>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left)">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P spid="6" grpId="0" animBg="1" build="p"/>
      <p:bldP spid="7" grpId="0" animBg="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6_BD.66_1#817d911a4?pid=765e0c44e&amp;color=0,0,0&amp;vtp=1&amp;bt=1&amp;bbb=1&amp;hb=1"/>
          <p:cNvSpPr/>
          <p:nvPr/>
        </p:nvSpPr>
        <p:spPr>
          <a:xfrm>
            <a:off x="612648" y="524100"/>
            <a:ext cx="10963656" cy="1037400"/>
          </a:xfrm>
          <a:prstGeom prst="rect">
            <a:avLst/>
          </a:prstGeom>
          <a:noFill/>
        </p:spPr>
        <p:txBody>
          <a:bodyPr wrap="none" lIns="0" tIns="0" rIns="0" bIns="0" rtlCol="0" anchor="t"/>
          <a:lstStyle/>
          <a:p>
            <a:pPr algn="l" latinLnBrk="1">
              <a:lnSpc>
                <a:spcPts val="44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（4</a:t>
            </a:r>
            <a:r>
              <a:rPr lang="en-US" altLang="zh-CN" sz="2400" b="0" i="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测量计算出来的加速度比真实的加速度</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选填“偏大”“偏小”或</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“相</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等</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p:sp>
        <p:nvSpPr>
          <p:cNvPr id="3" name="QB_6_AN.67_1#817d911a4.blank?pid=765e0c44e&amp;color=0,0,0&amp;vpa=29&amp;vtp=1&amp;bbb=1"/>
          <p:cNvSpPr/>
          <p:nvPr/>
        </p:nvSpPr>
        <p:spPr>
          <a:xfrm>
            <a:off x="6725317" y="496160"/>
            <a:ext cx="833438"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偏小</a:t>
            </a:r>
            <a:endParaRPr lang="en-US" altLang="zh-CN" sz="2400" dirty="0"/>
          </a:p>
        </p:txBody>
      </p:sp>
      <mc:AlternateContent xmlns:mc="http://schemas.openxmlformats.org/markup-compatibility/2006">
        <mc:Choice xmlns:a14="http://schemas.microsoft.com/office/drawing/2010/main" Requires="a14">
          <p:sp>
            <p:nvSpPr>
              <p:cNvPr id="4" name="QB_6_AS.68_1#817d911a4?pid=765e0c44e&amp;color=0,0,0&amp;vtp=1&amp;bbb=1&amp;hb=1"/>
              <p:cNvSpPr/>
              <p:nvPr/>
            </p:nvSpPr>
            <p:spPr>
              <a:xfrm>
                <a:off x="612648" y="1632492"/>
                <a:ext cx="10963656" cy="2155190"/>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由于光电门测速度只是测量平均速度，在匀变速直线运动中</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，平均速度与</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中间时刻的瞬时速度相等</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，却又小于中间位置的瞬时速度，而在测量位移</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𝐿</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时</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，测</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的是光电门中间位置与遮光条之间的距离，大于中间时刻所在位置与遮光条之间</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的距离</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，所以测量计算出来的加速度比真实的加速度偏小。</a:t>
                </a:r>
                <a:endParaRPr lang="en-US" altLang="zh-CN" sz="2400" dirty="0"/>
              </a:p>
            </p:txBody>
          </p:sp>
        </mc:Choice>
        <mc:Fallback>
          <p:sp>
            <p:nvSpPr>
              <p:cNvPr id="4" name="QB_6_AS.68_1#817d911a4?pid=765e0c44e&amp;color=0,0,0&amp;vtp=1&amp;bbb=1&amp;hb=1"/>
              <p:cNvSpPr>
                <a:spLocks noRot="1" noChangeAspect="1" noMove="1" noResize="1" noEditPoints="1" noAdjustHandles="1" noChangeArrowheads="1" noChangeShapeType="1" noTextEdit="1"/>
              </p:cNvSpPr>
              <p:nvPr/>
            </p:nvSpPr>
            <p:spPr>
              <a:xfrm>
                <a:off x="612648" y="1632492"/>
                <a:ext cx="10963656" cy="2155190"/>
              </a:xfrm>
              <a:prstGeom prst="rect">
                <a:avLst/>
              </a:prstGeom>
              <a:blipFill rotWithShape="1">
                <a:blip r:embed="rId1"/>
                <a:stretch>
                  <a:fillRect l="-5" t="-25" r="2" b="-2509"/>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O_5_BD.69_1#2e3bd2b42?sp=1&amp;pid=b4071fed9&amp;color=0,0,0&amp;vtp=1&amp;bt=1&amp;bbb=1&amp;hb=1"/>
          <p:cNvSpPr/>
          <p:nvPr/>
        </p:nvSpPr>
        <p:spPr>
          <a:xfrm>
            <a:off x="612648" y="486000"/>
            <a:ext cx="10963656" cy="1596390"/>
          </a:xfrm>
          <a:prstGeom prst="rect">
            <a:avLst/>
          </a:prstGeom>
          <a:noFill/>
        </p:spPr>
        <p:txBody>
          <a:bodyPr wrap="none" lIns="0" tIns="0" rIns="0" bIns="0" rtlCol="0" anchor="t"/>
          <a:lstStyle/>
          <a:p>
            <a:pPr algn="l" latinLnBrk="1">
              <a:lnSpc>
                <a:spcPts val="4400"/>
              </a:lnSpc>
            </a:pPr>
            <a:r>
              <a:rPr lang="en-US" altLang="zh-CN" sz="2400" b="1"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例4</a:t>
            </a:r>
            <a:r>
              <a:rPr lang="en-US" altLang="zh-CN" sz="2400" b="1" i="0" dirty="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（2024·陕西榆林一模）</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测定当地的重力加速度的装置如图甲所示</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，该实验要</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在暗室中进行</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，实验器材包括：频闪仪、尖嘴玻璃管、螺丝夹子、接水铝盒</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、带</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荧光刻度的米尺</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、支架、漏斗、橡皮管等。</a:t>
            </a:r>
            <a:endParaRPr lang="en-US" altLang="zh-CN" sz="2400" dirty="0"/>
          </a:p>
        </p:txBody>
      </p:sp>
      <p:pic>
        <p:nvPicPr>
          <p:cNvPr id="3" name="QO_5_BD.69_3#2e3bd2b42?iti=9&amp;htil=1&amp;pid=b4071fed9&amp;color=0,0,0&amp;tib=255,255,255&amp;vtp=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2185416" y="2207612"/>
            <a:ext cx="2331720" cy="2103120"/>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4" name="QO_5_BD.69_4#2e3bd2b42?iti=10&amp;htil=1&amp;pid=b4071fed9&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6858000" y="3076292"/>
            <a:ext cx="3950208" cy="123444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O_5_BD.69_5#2e3bd2b42?iti=9&amp;htil=1&amp;pid=b4071fed9&amp;color=0,0,0&amp;vtp=1"/>
          <p:cNvSpPr/>
          <p:nvPr/>
        </p:nvSpPr>
        <p:spPr>
          <a:xfrm>
            <a:off x="3164745" y="4437732"/>
            <a:ext cx="373062" cy="895096"/>
          </a:xfrm>
          <a:prstGeom prst="rect">
            <a:avLst/>
          </a:prstGeom>
          <a:noFill/>
        </p:spPr>
        <p:txBody>
          <a:bodyPr wrap="square" lIns="0" tIns="0" rIns="0" bIns="0" rtlCol="0" anchor="t"/>
          <a:lstStyle/>
          <a:p>
            <a:pPr algn="ctr"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甲</a:t>
            </a:r>
            <a:endParaRPr lang="en-US" altLang="zh-CN" sz="2400" dirty="0"/>
          </a:p>
        </p:txBody>
      </p:sp>
      <p:sp>
        <p:nvSpPr>
          <p:cNvPr id="6" name="QO_5_BD.69_6#2e3bd2b42?iti=10&amp;htil=1&amp;pid=b4071fed9&amp;color=0,0,0&amp;vtp=1"/>
          <p:cNvSpPr/>
          <p:nvPr/>
        </p:nvSpPr>
        <p:spPr>
          <a:xfrm>
            <a:off x="8646573" y="4437732"/>
            <a:ext cx="373062" cy="895096"/>
          </a:xfrm>
          <a:prstGeom prst="rect">
            <a:avLst/>
          </a:prstGeom>
          <a:noFill/>
        </p:spPr>
        <p:txBody>
          <a:bodyPr wrap="square" lIns="0" tIns="0" rIns="0" bIns="0" rtlCol="0" anchor="t"/>
          <a:lstStyle/>
          <a:p>
            <a:pPr algn="ctr" latinLnBrk="1">
              <a:lnSpc>
                <a:spcPct val="1500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乙</a:t>
            </a:r>
            <a:endParaRPr lang="en-US" altLang="zh-CN" sz="2400" dirty="0"/>
          </a:p>
        </p:txBody>
      </p:sp>
    </p:spTree>
  </p:cSld>
  <p:clrMapOvr>
    <a:masterClrMapping/>
  </p:clrMapOvr>
  <p:transition>
    <p:split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O_5_BD.69_7#2e3bd2b42?pid=b4071fed9&amp;color=0,0,0&amp;vtp=1&amp;bt=1&amp;bbb=1"/>
          <p:cNvSpPr/>
          <p:nvPr/>
        </p:nvSpPr>
        <p:spPr>
          <a:xfrm>
            <a:off x="612648" y="486000"/>
            <a:ext cx="10963656" cy="478790"/>
          </a:xfrm>
          <a:prstGeom prst="rect">
            <a:avLst/>
          </a:prstGeom>
          <a:noFill/>
        </p:spPr>
        <p:txBody>
          <a:bodyPr wrap="none" lIns="0" tIns="0" rIns="0" bIns="0" rtlCol="0" anchor="t"/>
          <a:lstStyle/>
          <a:p>
            <a:pPr algn="l" latinLnBrk="1">
              <a:lnSpc>
                <a:spcPts val="42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实验步骤如下：</a:t>
            </a:r>
            <a:endParaRPr lang="en-US" altLang="zh-CN" sz="2400" dirty="0"/>
          </a:p>
        </p:txBody>
      </p:sp>
      <p:sp>
        <p:nvSpPr>
          <p:cNvPr id="3" name="QO_5_BD.69_8#2e3bd2b42?sp=1&amp;pid=b4071fed9&amp;color=0,0,0&amp;vtp=1&amp;bbb=1"/>
          <p:cNvSpPr/>
          <p:nvPr/>
        </p:nvSpPr>
        <p:spPr>
          <a:xfrm>
            <a:off x="612648" y="1022765"/>
            <a:ext cx="10963656" cy="478600"/>
          </a:xfrm>
          <a:prstGeom prst="rect">
            <a:avLst/>
          </a:prstGeom>
          <a:noFill/>
        </p:spPr>
        <p:txBody>
          <a:bodyPr wrap="none" lIns="0" tIns="0" rIns="0" bIns="0" rtlCol="0" anchor="t"/>
          <a:lstStyle/>
          <a:p>
            <a:pPr algn="l" latinLnBrk="1">
              <a:lnSpc>
                <a:spcPts val="42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在漏斗内盛满水，旋松螺丝夹子，使水滴以一定的频率一滴滴落下。</a:t>
            </a:r>
            <a:endParaRPr lang="en-US" altLang="zh-CN" sz="2400" dirty="0"/>
          </a:p>
        </p:txBody>
      </p:sp>
      <mc:AlternateContent xmlns:mc="http://schemas.openxmlformats.org/markup-compatibility/2006">
        <mc:Choice xmlns:a14="http://schemas.microsoft.com/office/drawing/2010/main" Requires="a14">
          <p:sp>
            <p:nvSpPr>
              <p:cNvPr id="4" name="QB_6_BD.70_1#e7b4a642f?pid=2e3bd2b42&amp;color=0,0,0&amp;vtp=1&amp;bbb=1&amp;hb=1"/>
              <p:cNvSpPr/>
              <p:nvPr/>
            </p:nvSpPr>
            <p:spPr>
              <a:xfrm>
                <a:off x="612648" y="1560102"/>
                <a:ext cx="10963656" cy="1592199"/>
              </a:xfrm>
              <a:prstGeom prst="rect">
                <a:avLst/>
              </a:prstGeom>
              <a:noFill/>
            </p:spPr>
            <p:txBody>
              <a:bodyPr wrap="none" lIns="0" tIns="0" rIns="0" bIns="0" rtlCol="0" anchor="t"/>
              <a:lstStyle/>
              <a:p>
                <a:pPr algn="l" latinLnBrk="1">
                  <a:lnSpc>
                    <a:spcPts val="44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用频闪仪发出的白闪光将水滴照亮，由大到小逐渐调节频闪仪的频率</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，直</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到频闪仪的闪光频率为</a:t>
                </a:r>
                <a14:m>
                  <m:oMath xmlns:m="http://schemas.openxmlformats.org/officeDocument/2006/math">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12</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5</m:t>
                    </m:r>
                    <m: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Hz</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时，第一次看到一串仿佛固定不动的水滴</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，此时水</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滴滴落的频率为</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a:t>
                </a:r>
                <a14:m>
                  <m:oMath xmlns:m="http://schemas.openxmlformats.org/officeDocument/2006/math">
                    <m:r>
                      <m:rPr>
                        <m:sty m:val="p"/>
                      </m:rPr>
                      <a:rPr lang="en-US" altLang="zh-CN" sz="2400" b="0" i="0" dirty="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Hz</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4" name="QB_6_BD.70_1#e7b4a642f?pid=2e3bd2b42&amp;color=0,0,0&amp;vtp=1&amp;bbb=1&amp;hb=1"/>
              <p:cNvSpPr>
                <a:spLocks noRot="1" noChangeAspect="1" noMove="1" noResize="1" noEditPoints="1" noAdjustHandles="1" noChangeArrowheads="1" noChangeShapeType="1" noTextEdit="1"/>
              </p:cNvSpPr>
              <p:nvPr/>
            </p:nvSpPr>
            <p:spPr>
              <a:xfrm>
                <a:off x="612648" y="1560102"/>
                <a:ext cx="10963656" cy="1592199"/>
              </a:xfrm>
              <a:prstGeom prst="rect">
                <a:avLst/>
              </a:prstGeom>
              <a:blipFill rotWithShape="1">
                <a:blip r:embed="rId1"/>
                <a:stretch>
                  <a:fillRect l="-5" t="-34" r="2" b="-3659"/>
                </a:stretch>
              </a:blipFill>
            </p:spPr>
            <p:txBody>
              <a:bodyPr/>
              <a:lstStyle/>
              <a:p>
                <a:r>
                  <a:rPr lang="zh-CN" altLang="en-US">
                    <a:noFill/>
                  </a:rPr>
                  <a:t> </a:t>
                </a:r>
              </a:p>
            </p:txBody>
          </p:sp>
        </mc:Fallback>
      </mc:AlternateContent>
      <p:sp>
        <p:nvSpPr>
          <p:cNvPr id="5" name="QB_6_AN.71_1#e7b4a642f.blank?pid=2e3bd2b42&amp;color=0,0,0&amp;vpa=30&amp;vtp=1&amp;bbb=1"/>
          <p:cNvSpPr/>
          <p:nvPr/>
        </p:nvSpPr>
        <p:spPr>
          <a:xfrm>
            <a:off x="2724817" y="2628172"/>
            <a:ext cx="754063" cy="478600"/>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12.5</a:t>
            </a:r>
            <a:endParaRPr lang="en-US" altLang="zh-CN" sz="2400" dirty="0"/>
          </a:p>
        </p:txBody>
      </p:sp>
      <mc:AlternateContent xmlns:mc="http://schemas.openxmlformats.org/markup-compatibility/2006">
        <mc:Choice xmlns:a14="http://schemas.microsoft.com/office/drawing/2010/main" Requires="a14">
          <p:sp>
            <p:nvSpPr>
              <p:cNvPr id="6" name="P_6_BD#dedd90266?sp=1&amp;pid=2e3bd2b42&amp;color=0,0,0&amp;vtp=1&amp;bbb=1"/>
              <p:cNvSpPr/>
              <p:nvPr/>
            </p:nvSpPr>
            <p:spPr>
              <a:xfrm>
                <a:off x="612648" y="3152492"/>
                <a:ext cx="10963656" cy="1592199"/>
              </a:xfrm>
              <a:prstGeom prst="rect">
                <a:avLst/>
              </a:prstGeom>
              <a:noFill/>
            </p:spPr>
            <p:txBody>
              <a:bodyPr wrap="none" lIns="0" tIns="0" rIns="0" bIns="0" rtlCol="0" anchor="t"/>
              <a:lstStyle/>
              <a:p>
                <a:pPr algn="l" latinLnBrk="1">
                  <a:lnSpc>
                    <a:spcPts val="44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（3）</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用竖直放置的米尺测得各水滴所对应的刻度。</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4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AE8CBB"/>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（4）</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采集数据进行处理。</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若读出其中几个连续的水滴的距离关系如图乙所示，</a:t>
                </a:r>
                <a:endPar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2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则当地的重力加速度大小</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𝑔</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oMath>
                </a14:m>
                <a:r>
                  <a:rPr kumimoji="0" lang="en-US" altLang="zh-CN"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a:t>
                </a:r>
                <a14:m>
                  <m:oMath xmlns:m="http://schemas.openxmlformats.org/officeDocument/2006/math">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m:t>
                    </m:r>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s</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kumimoji="0" lang="en-US" altLang="zh-CN" sz="100" b="0" i="0" u="none" strike="noStrike" kern="0" cap="none" spc="-99900" normalizeH="0" baseline="0" noProof="0" dirty="0">
                    <a:ln>
                      <a:noFill/>
                    </a:ln>
                    <a:solidFill>
                      <a:srgbClr val="FFFFFF"/>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。（结果保留2</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位有效数字）</a:t>
                </a:r>
                <a:endParaRPr lang="en-US" altLang="zh-CN" sz="2400" dirty="0"/>
              </a:p>
            </p:txBody>
          </p:sp>
        </mc:Choice>
        <mc:Fallback>
          <p:sp>
            <p:nvSpPr>
              <p:cNvPr id="6" name="P_6_BD#dedd90266?sp=1&amp;pid=2e3bd2b42&amp;color=0,0,0&amp;vtp=1&amp;bbb=1"/>
              <p:cNvSpPr>
                <a:spLocks noRot="1" noChangeAspect="1" noMove="1" noResize="1" noEditPoints="1" noAdjustHandles="1" noChangeArrowheads="1" noChangeShapeType="1" noTextEdit="1"/>
              </p:cNvSpPr>
              <p:nvPr/>
            </p:nvSpPr>
            <p:spPr>
              <a:xfrm>
                <a:off x="612648" y="3152492"/>
                <a:ext cx="10963656" cy="1592199"/>
              </a:xfrm>
              <a:prstGeom prst="rect">
                <a:avLst/>
              </a:prstGeom>
              <a:blipFill rotWithShape="1">
                <a:blip r:embed="rId2"/>
                <a:stretch>
                  <a:fillRect l="-5" t="-22" r="2" b="-3671"/>
                </a:stretch>
              </a:blipFill>
            </p:spPr>
            <p:txBody>
              <a:bodyPr/>
              <a:lstStyle/>
              <a:p>
                <a:r>
                  <a:rPr lang="zh-CN" altLang="en-US">
                    <a:noFill/>
                  </a:rPr>
                  <a:t> </a:t>
                </a:r>
              </a:p>
            </p:txBody>
          </p:sp>
        </mc:Fallback>
      </mc:AlternateContent>
      <p:sp>
        <p:nvSpPr>
          <p:cNvPr id="8" name="QB_6_AN.73_1#dedd90266.blank?pid=2e3bd2b42&amp;color=0,0,0&amp;vpa=31&amp;vtp=1&amp;bbb=1"/>
          <p:cNvSpPr/>
          <p:nvPr/>
        </p:nvSpPr>
        <p:spPr>
          <a:xfrm>
            <a:off x="4446619" y="4220562"/>
            <a:ext cx="601663" cy="478600"/>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9.6</a:t>
            </a:r>
            <a:endParaRPr lang="en-US" altLang="zh-CN" sz="2400" dirty="0"/>
          </a:p>
        </p:txBody>
      </p:sp>
      <mc:AlternateContent xmlns:mc="http://schemas.openxmlformats.org/markup-compatibility/2006">
        <mc:Choice xmlns:a14="http://schemas.microsoft.com/office/drawing/2010/main" Requires="a14">
          <p:sp>
            <p:nvSpPr>
              <p:cNvPr id="9" name="QB_6_AS.74_1#0f033489a?pid=2e3bd2b42&amp;color=0,0,0&amp;vtp=1&amp;bbb=1&amp;hb=1"/>
              <p:cNvSpPr/>
              <p:nvPr/>
            </p:nvSpPr>
            <p:spPr>
              <a:xfrm>
                <a:off x="612648" y="4739992"/>
                <a:ext cx="10963656" cy="1100328"/>
              </a:xfrm>
              <a:prstGeom prst="rect">
                <a:avLst/>
              </a:prstGeom>
              <a:noFill/>
            </p:spPr>
            <p:txBody>
              <a:bodyPr wrap="none" lIns="0" tIns="0" rIns="0" bIns="0" rtlCol="0" anchor="t"/>
              <a:lstStyle/>
              <a:p>
                <a:pPr algn="l" latinLnBrk="1">
                  <a:lnSpc>
                    <a:spcPts val="49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频闪仪的闪光频率为</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5</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Hz</m:t>
                    </m:r>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，则闪光周期</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𝑇</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𝑓</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m:t>
                        </m:r>
                      </m:num>
                      <m:den>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5</m:t>
                        </m:r>
                      </m:den>
                    </m:f>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08</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，由逐差</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法可知</a:t>
                </a:r>
                <a14:m>
                  <m:oMath xmlns:m="http://schemas.openxmlformats.org/officeDocument/2006/math">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Δ</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ℎ</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ℎ</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35</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b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ℎ</m:t>
                        </m:r>
                      </m:e>
                      <m: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13</m:t>
                        </m:r>
                      </m:sub>
                    </m:sSub>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𝑔</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𝑇</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，解得</a:t>
                </a:r>
                <a14:m>
                  <m:oMath xmlns:m="http://schemas.openxmlformats.org/officeDocument/2006/math">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𝑔</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9</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6</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m:t>
                    </m:r>
                    <m:sSup>
                      <m:sSupPr>
                        <m:ctrlPr>
                          <a:rPr lang="en-US" altLang="zh-CN" sz="2400" b="0" i="1"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ctrlPr>
                      </m:sSupPr>
                      <m:e>
                        <m:r>
                          <m:rPr>
                            <m:sty m:val="p"/>
                          </m:rP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s</m:t>
                        </m:r>
                      </m:e>
                      <m:sup>
                        <m:r>
                          <a:rPr lang="en-US" altLang="zh-CN" sz="2400" b="0" i="0" dirty="0">
                            <a:solidFill>
                              <a:srgbClr val="FF0000"/>
                            </a:solidFill>
                            <a:latin typeface="Cambria Math" panose="02040503050406030204" pitchFamily="18" charset="0"/>
                            <a:ea typeface="微软雅黑" panose="020B0503020204020204" pitchFamily="34" charset="-122"/>
                            <a:cs typeface="Times New Roman" panose="02020603050405020304" pitchFamily="34" charset="-120"/>
                          </a:rPr>
                          <m:t>2</m:t>
                        </m:r>
                      </m:sup>
                    </m:sSup>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p>
            </p:txBody>
          </p:sp>
        </mc:Choice>
        <mc:Fallback>
          <p:sp>
            <p:nvSpPr>
              <p:cNvPr id="9" name="QB_6_AS.74_1#0f033489a?pid=2e3bd2b42&amp;color=0,0,0&amp;vtp=1&amp;bbb=1&amp;hb=1"/>
              <p:cNvSpPr>
                <a:spLocks noRot="1" noChangeAspect="1" noMove="1" noResize="1" noEditPoints="1" noAdjustHandles="1" noChangeArrowheads="1" noChangeShapeType="1" noTextEdit="1"/>
              </p:cNvSpPr>
              <p:nvPr/>
            </p:nvSpPr>
            <p:spPr>
              <a:xfrm>
                <a:off x="612648" y="4739992"/>
                <a:ext cx="10963656" cy="1100328"/>
              </a:xfrm>
              <a:prstGeom prst="rect">
                <a:avLst/>
              </a:prstGeom>
              <a:blipFill rotWithShape="1">
                <a:blip r:embed="rId3"/>
                <a:stretch>
                  <a:fillRect l="-5" t="-32" r="2" b="-5000"/>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wipe(left)">
                                      <p:cBhvr>
                                        <p:cTn id="15" dur="500"/>
                                        <p:tgtEl>
                                          <p:spTgt spid="8">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left)">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bg/>
                                          </p:spTgt>
                                        </p:tgtEl>
                                        <p:attrNameLst>
                                          <p:attrName>style.visibility</p:attrName>
                                        </p:attrNameLst>
                                      </p:cBhvr>
                                      <p:to>
                                        <p:strVal val="visible"/>
                                      </p:to>
                                    </p:set>
                                    <p:animEffect transition="in" filter="wipe(left)">
                                      <p:cBhvr>
                                        <p:cTn id="23" dur="500"/>
                                        <p:tgtEl>
                                          <p:spTgt spid="9">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wipe(left)">
                                      <p:cBhvr>
                                        <p:cTn id="2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P spid="8" grpId="0" animBg="1" build="p"/>
      <p:bldP spid="9" grpId="0" animBg="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6_BD.75_1#1e88715b0?pid=2e3bd2b42&amp;color=0,0,0&amp;vtp=1&amp;bt=1&amp;bbb=1&amp;hb=1"/>
          <p:cNvSpPr/>
          <p:nvPr/>
        </p:nvSpPr>
        <p:spPr>
          <a:xfrm>
            <a:off x="612648" y="524100"/>
            <a:ext cx="10963656" cy="1033399"/>
          </a:xfrm>
          <a:prstGeom prst="rect">
            <a:avLst/>
          </a:prstGeom>
          <a:noFill/>
        </p:spPr>
        <p:txBody>
          <a:bodyPr wrap="none" lIns="0" tIns="0" rIns="0" bIns="0" rtlCol="0" anchor="t"/>
          <a:lstStyle/>
          <a:p>
            <a:pPr algn="l" latinLnBrk="1">
              <a:lnSpc>
                <a:spcPts val="4400"/>
              </a:lnSpc>
            </a:pPr>
            <a:r>
              <a:rPr lang="en-US" altLang="zh-CN" sz="2400" b="0" i="0" dirty="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（5</a:t>
            </a:r>
            <a:r>
              <a:rPr lang="en-US" altLang="zh-CN" sz="2400" b="0" i="0">
                <a:solidFill>
                  <a:srgbClr val="AE8CBB"/>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a:solidFill>
                  <a:srgbClr val="AE8CBB"/>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该实验中引起系统误差的原因可能是</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_________________________________</a:t>
            </a:r>
            <a:endPar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endParaRPr>
          </a:p>
          <a:p>
            <a:pPr latinLnBrk="1">
              <a:lnSpc>
                <a:spcPts val="4200"/>
              </a:lnSpc>
            </a:pP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写出一条即可）</a:t>
            </a:r>
            <a:endParaRPr lang="en-US" altLang="zh-CN" sz="2400" dirty="0"/>
          </a:p>
        </p:txBody>
      </p:sp>
      <p:sp>
        <p:nvSpPr>
          <p:cNvPr id="3" name="QB_6_AN.76_1#1e88715b0.blank?pid=2e3bd2b42&amp;color=0,0,0&amp;vpa=32&amp;vtp=1&amp;bbb=1&amp;hb=1"/>
          <p:cNvSpPr/>
          <p:nvPr/>
        </p:nvSpPr>
        <p:spPr>
          <a:xfrm>
            <a:off x="612648" y="496160"/>
            <a:ext cx="10963656" cy="1034669"/>
          </a:xfrm>
          <a:prstGeom prst="rect">
            <a:avLst/>
          </a:prstGeom>
          <a:noFill/>
        </p:spPr>
        <p:txBody>
          <a:bodyPr wrap="square" lIns="0" tIns="0" rIns="0" bIns="0" rtlCol="0" anchor="t"/>
          <a:lstStyle/>
          <a:p>
            <a:pPr latinLnBrk="1">
              <a:lnSpc>
                <a:spcPct val="150000"/>
              </a:lnSpc>
            </a:pPr>
            <a:r>
              <a:rPr lang="en-US" altLang="zh-CN" sz="2400" b="1" i="0">
                <a:solidFill>
                  <a:srgbClr val="FF0000"/>
                </a:solidFill>
                <a:latin typeface="宋体" panose="02010600030101010101" pitchFamily="2" charset="-122"/>
                <a:ea typeface="楷体" panose="02010609060101010101" pitchFamily="34" charset="-122"/>
                <a:cs typeface="Times New Roman" panose="02020603050405020304" pitchFamily="34" charset="-120"/>
              </a:rPr>
              <a:t>                                       </a:t>
            </a:r>
            <a:r>
              <a:rPr lang="en-US" altLang="zh-CN" sz="24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存在空气阻力（或水滴滴落的频率改变</a:t>
            </a: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a:t>
            </a:r>
            <a:endParaRPr lang="en-US" altLang="zh-CN" sz="2400" dirty="0"/>
          </a:p>
        </p:txBody>
      </p:sp>
      <p:sp>
        <p:nvSpPr>
          <p:cNvPr id="4" name="QB_6_AS.77_1#1e88715b0?pid=2e3bd2b42&amp;color=0,0,0&amp;vtp=1&amp;bbb=1&amp;hb=1"/>
          <p:cNvSpPr/>
          <p:nvPr/>
        </p:nvSpPr>
        <p:spPr>
          <a:xfrm>
            <a:off x="612648" y="1623792"/>
            <a:ext cx="10963656" cy="1037590"/>
          </a:xfrm>
          <a:prstGeom prst="rect">
            <a:avLst/>
          </a:prstGeom>
          <a:noFill/>
        </p:spPr>
        <p:txBody>
          <a:bodyPr wrap="none" lIns="0" tIns="0" rIns="0" bIns="0" rtlCol="0" anchor="t"/>
          <a:lstStyle/>
          <a:p>
            <a:pPr algn="l" latinLnBrk="1">
              <a:lnSpc>
                <a:spcPts val="4400"/>
              </a:lnSpc>
            </a:pPr>
            <a:r>
              <a:rPr lang="en-US" altLang="zh-CN" sz="2400" b="1"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altLang="zh-CN" sz="24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该实验中引起系统误差的原因可能是存在空气阻力</a:t>
            </a: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，水滴不是做自由落体</a:t>
            </a:r>
            <a:endPar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运动</a:t>
            </a:r>
            <a:r>
              <a:rPr lang="en-US" altLang="zh-CN" sz="2400" b="0" i="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，或水滴滴落的频率改变。</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_1#目录1:a6cb5aa58?lid=ca19df40e&amp;cid=ca19df40e&amp;tib=255,255,255&amp;vtp=1" descr="preencoded.png">
            <a:hlinkClick r:id="rId1" action="ppaction://hlinksldjump"/>
          </p:cNvPr>
          <p:cNvPicPr>
            <a:picLocks noChangeAspect="1"/>
          </p:cNvPicPr>
          <p:nvPr/>
        </p:nvPicPr>
        <p:blipFill>
          <a:blip r:embed="rId2"/>
          <a:stretch>
            <a:fillRect/>
          </a:stretch>
        </p:blipFill>
        <p:spPr>
          <a:xfrm>
            <a:off x="4142232" y="2587752"/>
            <a:ext cx="393192" cy="393192"/>
          </a:xfrm>
          <a:prstGeom prst="rect">
            <a:avLst/>
          </a:prstGeom>
        </p:spPr>
      </p:pic>
      <p:sp>
        <p:nvSpPr>
          <p:cNvPr id="3" name="C_1#目录1:a6cb5aa58?lid=ca19df40e&amp;cid=ca19df40e&amp;vtp=1&amp;bt=1&amp;bbb=1">
            <a:hlinkClick r:id="rId1" action="ppaction://hlinksldjump"/>
          </p:cNvPr>
          <p:cNvSpPr/>
          <p:nvPr/>
        </p:nvSpPr>
        <p:spPr>
          <a:xfrm>
            <a:off x="4709160" y="2313432"/>
            <a:ext cx="6839712" cy="932688"/>
          </a:xfrm>
          <a:prstGeom prst="rect">
            <a:avLst/>
          </a:prstGeom>
          <a:noFill/>
        </p:spPr>
        <p:txBody>
          <a:bodyPr wrap="none" lIns="0" tIns="0" rIns="0" bIns="0" rtlCol="0" anchor="ctr"/>
          <a:lstStyle/>
          <a:p>
            <a:pPr marL="179705" algn="l" latinLnBrk="1">
              <a:lnSpc>
                <a:spcPts val="3800"/>
              </a:lnSpc>
            </a:pPr>
            <a:r>
              <a:rPr lang="en-US" altLang="zh-CN" sz="3100" b="0"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必备知识·强基固本</a:t>
            </a:r>
            <a:endParaRPr lang="en-US" altLang="zh-CN" sz="3100" dirty="0"/>
          </a:p>
        </p:txBody>
      </p:sp>
      <p:pic>
        <p:nvPicPr>
          <p:cNvPr id="4" name="C_1#目录1:a6cb5aa58?lid=0fed4dd3e&amp;cid=0fed4dd3e&amp;tib=255,255,255&amp;vtp=1" descr="preencoded.png">
            <a:hlinkClick r:id="rId3" action="ppaction://hlinksldjump"/>
          </p:cNvPr>
          <p:cNvPicPr>
            <a:picLocks noChangeAspect="1"/>
          </p:cNvPicPr>
          <p:nvPr/>
        </p:nvPicPr>
        <p:blipFill>
          <a:blip r:embed="rId2"/>
          <a:stretch>
            <a:fillRect/>
          </a:stretch>
        </p:blipFill>
        <p:spPr>
          <a:xfrm>
            <a:off x="4142232" y="3703320"/>
            <a:ext cx="393192" cy="393192"/>
          </a:xfrm>
          <a:prstGeom prst="rect">
            <a:avLst/>
          </a:prstGeom>
        </p:spPr>
      </p:pic>
      <p:sp>
        <p:nvSpPr>
          <p:cNvPr id="5" name="C_1#目录1:a6cb5aa58?lid=0fed4dd3e&amp;cid=0fed4dd3e&amp;vtp=1&amp;bbb=1">
            <a:hlinkClick r:id="rId3" action="ppaction://hlinksldjump"/>
          </p:cNvPr>
          <p:cNvSpPr/>
          <p:nvPr/>
        </p:nvSpPr>
        <p:spPr>
          <a:xfrm>
            <a:off x="4709160" y="3429000"/>
            <a:ext cx="6839712" cy="932688"/>
          </a:xfrm>
          <a:prstGeom prst="rect">
            <a:avLst/>
          </a:prstGeom>
          <a:noFill/>
        </p:spPr>
        <p:txBody>
          <a:bodyPr wrap="none" lIns="0" tIns="0" rIns="0" bIns="0" rtlCol="0" anchor="ctr"/>
          <a:lstStyle/>
          <a:p>
            <a:pPr marL="179705" algn="l" latinLnBrk="1">
              <a:lnSpc>
                <a:spcPts val="3800"/>
              </a:lnSpc>
            </a:pPr>
            <a:r>
              <a:rPr lang="en-US" altLang="zh-CN" sz="3100" b="0"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关键能力·核心突破</a:t>
            </a:r>
            <a:endParaRPr lang="en-US" altLang="zh-CN" sz="3100" dirty="0"/>
          </a:p>
        </p:txBody>
      </p:sp>
    </p:spTree>
  </p:cSld>
  <p:clrMapOvr>
    <a:masterClrMapping/>
  </p:clrMapOvr>
  <p:transition>
    <p:split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3_BD#ca19df40e.fixed?pid=a6cb5aa58&amp;color=0,0,0&amp;vtp=1&amp;bbb=1"/>
          <p:cNvSpPr/>
          <p:nvPr/>
        </p:nvSpPr>
        <p:spPr>
          <a:xfrm>
            <a:off x="0" y="2157984"/>
            <a:ext cx="12188952" cy="1435608"/>
          </a:xfrm>
          <a:prstGeom prst="rect">
            <a:avLst/>
          </a:prstGeom>
          <a:noFill/>
        </p:spPr>
        <p:txBody>
          <a:bodyPr wrap="none" lIns="0" tIns="0" rIns="0" bIns="0" rtlCol="0" anchor="ctr"/>
          <a:lstStyle/>
          <a:p>
            <a:pPr algn="ctr" latinLnBrk="1">
              <a:lnSpc>
                <a:spcPts val="5900"/>
              </a:lnSpc>
            </a:pPr>
            <a:r>
              <a:rPr lang="en-US" altLang="zh-CN" sz="4800" b="1" i="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必备知识·强基固本</a:t>
            </a:r>
            <a:endParaRPr lang="en-US" altLang="zh-CN" sz="4800" dirty="0"/>
          </a:p>
        </p:txBody>
      </p:sp>
    </p:spTree>
  </p:cSld>
  <p:clrMapOvr>
    <a:masterClrMapping/>
  </p:clrMapOvr>
  <p:transition>
    <p:split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691ddc68f?pid=ca19df40e&amp;color=0,0,0&amp;vtp=1&amp;bt=1&amp;bbb=1"/>
          <p:cNvSpPr/>
          <p:nvPr/>
        </p:nvSpPr>
        <p:spPr>
          <a:xfrm>
            <a:off x="612648" y="486000"/>
            <a:ext cx="10963656" cy="995680"/>
          </a:xfrm>
          <a:prstGeom prst="rect">
            <a:avLst/>
          </a:prstGeom>
          <a:noFill/>
        </p:spPr>
        <p:txBody>
          <a:bodyPr wrap="none" lIns="0" tIns="0" rIns="0" bIns="0" rtlCol="0" anchor="t"/>
          <a:lstStyle/>
          <a:p>
            <a:pPr algn="l" latinLnBrk="1">
              <a:lnSpc>
                <a:spcPts val="5000"/>
              </a:lnSpc>
            </a:pP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一、实验目的</a:t>
            </a:r>
            <a:endParaRPr lang="en-US" altLang="zh-CN" sz="2800" dirty="0"/>
          </a:p>
        </p:txBody>
      </p:sp>
      <p:sp>
        <p:nvSpPr>
          <p:cNvPr id="3" name="P_5_BD#d79aed41a?sp=1&amp;pid=691ddc68f&amp;color=0,0,0&amp;vtp=1&amp;bbb=1"/>
          <p:cNvSpPr/>
          <p:nvPr/>
        </p:nvSpPr>
        <p:spPr>
          <a:xfrm>
            <a:off x="612648" y="1121661"/>
            <a:ext cx="10963656" cy="1037400"/>
          </a:xfrm>
          <a:prstGeom prst="rect">
            <a:avLst/>
          </a:prstGeom>
          <a:noFill/>
        </p:spPr>
        <p:txBody>
          <a:bodyPr wrap="none" lIns="0" tIns="0" rIns="0" bIns="0" rtlCol="0" anchor="t"/>
          <a:lstStyle/>
          <a:p>
            <a:pPr algn="l" latinLnBrk="1">
              <a:lnSpc>
                <a:spcPts val="44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会正确使用打点计时器，</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学会利用纸带上的点迹求物体的速度和加速度。</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2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2.</a:t>
            </a: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掌握判断物体是否做匀变速直线运动的方法。</a:t>
            </a:r>
            <a:endParaRPr lang="en-US" altLang="zh-CN" sz="2400" dirty="0"/>
          </a:p>
        </p:txBody>
      </p:sp>
    </p:spTree>
  </p:cSld>
  <p:clrMapOvr>
    <a:masterClrMapping/>
  </p:clrMapOvr>
  <p:transition>
    <p:spli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15ae92ba8?pid=ca19df40e&amp;color=0,0,0&amp;vtp=1&amp;bt=1&amp;bbb=1"/>
          <p:cNvSpPr/>
          <p:nvPr/>
        </p:nvSpPr>
        <p:spPr>
          <a:xfrm>
            <a:off x="612648" y="486000"/>
            <a:ext cx="10963656" cy="995680"/>
          </a:xfrm>
          <a:prstGeom prst="rect">
            <a:avLst/>
          </a:prstGeom>
          <a:noFill/>
        </p:spPr>
        <p:txBody>
          <a:bodyPr wrap="none" lIns="0" tIns="0" rIns="0" bIns="0" rtlCol="0" anchor="t"/>
          <a:lstStyle/>
          <a:p>
            <a:pPr algn="l" latinLnBrk="1">
              <a:lnSpc>
                <a:spcPts val="5000"/>
              </a:lnSpc>
            </a:pP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二、实验器材</a:t>
            </a:r>
            <a:endParaRPr lang="en-US" altLang="zh-CN" sz="2800" dirty="0"/>
          </a:p>
        </p:txBody>
      </p:sp>
      <p:sp>
        <p:nvSpPr>
          <p:cNvPr id="3" name="QB_5_BD.1_1#5131eb0d9?pid=15ae92ba8&amp;color=0,0,0&amp;vtp=1&amp;bbb=1&amp;hb=1"/>
          <p:cNvSpPr/>
          <p:nvPr/>
        </p:nvSpPr>
        <p:spPr>
          <a:xfrm>
            <a:off x="612648" y="1121661"/>
            <a:ext cx="10963656" cy="1033399"/>
          </a:xfrm>
          <a:prstGeom prst="rect">
            <a:avLst/>
          </a:prstGeom>
          <a:noFill/>
        </p:spPr>
        <p:txBody>
          <a:bodyPr wrap="none" lIns="0" tIns="0" rIns="0" bIns="0" rtlCol="0" anchor="t"/>
          <a:lstStyle/>
          <a:p>
            <a:pPr algn="l" latinLnBrk="1">
              <a:lnSpc>
                <a:spcPts val="4400"/>
              </a:lnSpc>
            </a:pPr>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电火花计时器或电磁打点计时器、交流电源、导线、</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一端附有滑轮的长木板、</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小车</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、纸带、细绳、</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槽码、</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复写纸、坐标纸。</a:t>
            </a:r>
            <a:endParaRPr lang="en-US" altLang="zh-CN" sz="2400" dirty="0"/>
          </a:p>
        </p:txBody>
      </p:sp>
      <p:sp>
        <p:nvSpPr>
          <p:cNvPr id="4" name="QB_5_AN.2_1#5131eb0d9.blank?pid=15ae92ba8&amp;color=0,0,0&amp;vpa=1&amp;vtp=1&amp;bbb=1"/>
          <p:cNvSpPr/>
          <p:nvPr/>
        </p:nvSpPr>
        <p:spPr>
          <a:xfrm>
            <a:off x="4286916" y="1630931"/>
            <a:ext cx="1139825"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刻度尺</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b47e3cfc1?pid=ca19df40e&amp;color=0,0,0&amp;vtp=1&amp;bt=1&amp;bbb=1"/>
          <p:cNvSpPr/>
          <p:nvPr/>
        </p:nvSpPr>
        <p:spPr>
          <a:xfrm>
            <a:off x="612648" y="486000"/>
            <a:ext cx="10963656" cy="995680"/>
          </a:xfrm>
          <a:prstGeom prst="rect">
            <a:avLst/>
          </a:prstGeom>
          <a:noFill/>
        </p:spPr>
        <p:txBody>
          <a:bodyPr wrap="none" lIns="0" tIns="0" rIns="0" bIns="0" rtlCol="0" anchor="t"/>
          <a:lstStyle/>
          <a:p>
            <a:pPr algn="l" latinLnBrk="1">
              <a:lnSpc>
                <a:spcPts val="5000"/>
              </a:lnSpc>
            </a:pPr>
            <a:r>
              <a:rPr lang="en-US" altLang="zh-CN" sz="2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三、实验原理</a:t>
            </a:r>
            <a:endParaRPr lang="en-US" altLang="zh-CN" sz="2800" dirty="0"/>
          </a:p>
        </p:txBody>
      </p:sp>
      <p:sp>
        <p:nvSpPr>
          <p:cNvPr id="3" name="P_5#a6abe53b5?sp=1&amp;pid=b47e3cfc1&amp;color=0,0,0&amp;vtp=1&amp;bbb=1"/>
          <p:cNvSpPr/>
          <p:nvPr/>
        </p:nvSpPr>
        <p:spPr>
          <a:xfrm>
            <a:off x="612648" y="1128637"/>
            <a:ext cx="10963656" cy="478600"/>
          </a:xfrm>
          <a:prstGeom prst="rect">
            <a:avLst/>
          </a:prstGeom>
          <a:noFill/>
        </p:spPr>
        <p:txBody>
          <a:bodyPr wrap="none" lIns="0" tIns="0" rIns="0" bIns="0" rtlCol="0" anchor="t"/>
          <a:lstStyle/>
          <a:p>
            <a:pPr algn="l" latinLnBrk="1">
              <a:lnSpc>
                <a:spcPts val="4200"/>
              </a:lnSpc>
            </a:pPr>
            <a:r>
              <a:rPr lang="en-US" altLang="zh-CN" sz="24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1.实验原理图</a:t>
            </a:r>
            <a:endParaRPr lang="en-US" altLang="zh-CN" sz="2400" dirty="0"/>
          </a:p>
        </p:txBody>
      </p:sp>
      <p:pic>
        <p:nvPicPr>
          <p:cNvPr id="4" name="P_5_BD#a6abe53b5?pid=b47e3cfc1&amp;color=0,0,0&amp;tib=255,255,255&amp;vtp=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3346704" y="1737712"/>
            <a:ext cx="5504688" cy="1170432"/>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5_BD.3_1#b2f3c9d87?sp=1&amp;pid=b47e3cfc1&amp;color=0,0,0&amp;vtp=1&amp;bt=1&amp;bbb=1"/>
          <p:cNvSpPr/>
          <p:nvPr/>
        </p:nvSpPr>
        <p:spPr>
          <a:xfrm>
            <a:off x="612648" y="486000"/>
            <a:ext cx="10963656" cy="1037400"/>
          </a:xfrm>
          <a:prstGeom prst="rect">
            <a:avLst/>
          </a:prstGeom>
          <a:noFill/>
        </p:spPr>
        <p:txBody>
          <a:bodyPr wrap="none" lIns="0" tIns="0" rIns="0" bIns="0" rtlCol="0" anchor="t"/>
          <a:lstStyle/>
          <a:p>
            <a:pPr algn="l" latinLnBrk="1">
              <a:lnSpc>
                <a:spcPts val="4400"/>
              </a:lnSpc>
            </a:pPr>
            <a:r>
              <a:rPr lang="en-US" altLang="zh-CN" sz="2400" b="1" i="0" dirty="0">
                <a:solidFill>
                  <a:schemeClr val="tx1"/>
                </a:solidFill>
                <a:latin typeface="Times New Roman" panose="02020603050405020304" pitchFamily="34" charset="0"/>
                <a:ea typeface="微软雅黑" panose="020B0503020204020204" pitchFamily="34" charset="-122"/>
                <a:cs typeface="Times New Roman" panose="02020603050405020304" pitchFamily="34" charset="-120"/>
              </a:rPr>
              <a:t>2</a:t>
            </a:r>
            <a:r>
              <a:rPr lang="en-US" altLang="zh-CN" sz="2400" b="1" i="0">
                <a:solidFill>
                  <a:schemeClr val="tx1"/>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altLang="zh-CN" sz="2400" b="1" i="0">
                <a:solidFill>
                  <a:schemeClr val="tx1"/>
                </a:solidFill>
                <a:latin typeface="宋体" panose="02010600030101010101" pitchFamily="2" charset="-122"/>
                <a:ea typeface="宋体" panose="02010600030101010101" pitchFamily="2" charset="-122"/>
                <a:cs typeface="宋体" panose="02010600030101010101" pitchFamily="34" charset="-120"/>
              </a:rPr>
              <a:t> </a:t>
            </a:r>
            <a:r>
              <a:rPr lang="en-US" altLang="zh-CN" sz="24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打点计时器</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marL="0" marR="0" lvl="0" indent="0" defTabSz="914400" rtl="0" eaLnBrk="1" fontAlgn="auto" latinLnBrk="1" hangingPunct="1">
              <a:lnSpc>
                <a:spcPts val="42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000000"/>
                </a:solidFill>
                <a:effectLst/>
                <a:uLnTx/>
                <a:uFillTx/>
                <a:latin typeface="Times New Roman" panose="02020603050405020304" pitchFamily="34" charset="0"/>
                <a:ea typeface="微软雅黑" panose="020B0503020204020204" pitchFamily="34" charset="-122"/>
                <a:cs typeface="Times New Roman" panose="02020603050405020304" pitchFamily="34" charset="-120"/>
              </a:rPr>
              <a:t>（1）电磁打点计时器的结构和电火花计时器的结构（如图）。</a:t>
            </a:r>
            <a:endParaRPr lang="en-US" altLang="zh-CN" sz="2400" dirty="0">
              <a:solidFill>
                <a:srgbClr val="000000"/>
              </a:solidFill>
            </a:endParaRPr>
          </a:p>
        </p:txBody>
      </p:sp>
      <p:pic>
        <p:nvPicPr>
          <p:cNvPr id="4" name="QB_5_BD.3_4#b2f3c9d87?htil=1&amp;pid=b47e3cfc1&amp;color=0,0,0&amp;tib=255,255,255&amp;vtp=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2304288" y="1660243"/>
            <a:ext cx="2112264" cy="2103120"/>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5" name="QB_5_BD.3_5#b2f3c9d87?htil=1&amp;pid=b47e3cfc1&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7790688" y="2309467"/>
            <a:ext cx="2093976" cy="145389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B_5_BD.3_6#b2f3c9d87?sp=1&amp;pid=b47e3cfc1&amp;color=0,0,0&amp;vtp=1&amp;bbb=1"/>
          <p:cNvSpPr/>
          <p:nvPr/>
        </p:nvSpPr>
        <p:spPr>
          <a:xfrm>
            <a:off x="612648" y="3895443"/>
            <a:ext cx="10963656" cy="1592199"/>
          </a:xfrm>
          <a:prstGeom prst="rect">
            <a:avLst/>
          </a:prstGeom>
          <a:noFill/>
        </p:spPr>
        <p:txBody>
          <a:bodyPr wrap="none" lIns="0" tIns="0" rIns="0" bIns="0" rtlCol="0" anchor="t"/>
          <a:lstStyle/>
          <a:p>
            <a:pPr algn="l" latinLnBrk="1">
              <a:lnSpc>
                <a:spcPts val="44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（2）工作条件</a:t>
            </a:r>
            <a:endParaRPr lang="en-US" altLang="zh-CN" sz="2400" dirty="0">
              <a:solidFill>
                <a:srgbClr val="000000"/>
              </a:solidFill>
            </a:endParaRPr>
          </a:p>
          <a:p>
            <a:pPr latinLnBrk="1">
              <a:lnSpc>
                <a:spcPts val="44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电磁打点计时器：低压</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电源</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solidFill>
                <a:srgbClr val="000000"/>
              </a:solidFill>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电火花计时器：</a:t>
            </a:r>
            <a:r>
              <a:rPr lang="en-US" altLang="zh-CN" sz="24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_____________</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电源</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a:t>
            </a:r>
            <a:endParaRPr lang="en-US" altLang="zh-CN" sz="2400" dirty="0">
              <a:solidFill>
                <a:srgbClr val="000000"/>
              </a:solidFill>
            </a:endParaRPr>
          </a:p>
        </p:txBody>
      </p:sp>
      <mc:AlternateContent xmlns:mc="http://schemas.openxmlformats.org/markup-compatibility/2006">
        <mc:Choice xmlns:a14="http://schemas.microsoft.com/office/drawing/2010/main" Requires="a14">
          <p:sp>
            <p:nvSpPr>
              <p:cNvPr id="7" name="QB_5_BD.3_7#b2f3c9d87?sp=1&amp;pid=b47e3cfc1&amp;color=0,0,0&amp;vtp=1&amp;bbb=1&amp;hb=1"/>
              <p:cNvSpPr/>
              <p:nvPr/>
            </p:nvSpPr>
            <p:spPr>
              <a:xfrm>
                <a:off x="612648" y="5482943"/>
                <a:ext cx="10963656" cy="1037590"/>
              </a:xfrm>
              <a:prstGeom prst="rect">
                <a:avLst/>
              </a:prstGeom>
              <a:noFill/>
            </p:spPr>
            <p:txBody>
              <a:bodyPr wrap="none" lIns="0" tIns="0" rIns="0" bIns="0" rtlCol="0" anchor="t"/>
              <a:lstStyle/>
              <a:p>
                <a:pPr algn="l" latinLnBrk="1">
                  <a:lnSpc>
                    <a:spcPts val="4400"/>
                  </a:lnSpc>
                </a:pP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（3）当所用交流电源的频率</a:t>
                </a:r>
                <a14:m>
                  <m:oMath xmlns:m="http://schemas.openxmlformats.org/officeDocument/2006/math">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𝑓</m:t>
                    </m:r>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50</m:t>
                    </m:r>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Hz</m:t>
                    </m:r>
                  </m:oMath>
                </a14:m>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时，每隔</a:t>
                </a:r>
                <a14:m>
                  <m:oMath xmlns:m="http://schemas.openxmlformats.org/officeDocument/2006/math">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02</m:t>
                    </m:r>
                    <m: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r>
                      <m:rPr>
                        <m:sty m:val="p"/>
                      </m:rPr>
                      <a:rPr lang="en-US" altLang="zh-CN" sz="2400" b="0" i="0" dirty="0" smtClean="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00" b="0" i="0" kern="0" spc="-99900" dirty="0">
                    <a:solidFill>
                      <a:srgbClr val="FFFFFF"/>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打一次点</a:t>
                </a: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。若交流电的频率</a:t>
                </a:r>
                <a:endPar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4200"/>
                  </a:lnSpc>
                </a:pPr>
                <a:r>
                  <a:rPr lang="en-US" altLang="zh-CN" sz="24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变化</a:t>
                </a:r>
                <a:r>
                  <a:rPr lang="en-US" altLang="zh-CN" sz="24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，对应打点时间间隔也会发生变化。</a:t>
                </a:r>
                <a:endParaRPr lang="en-US" altLang="zh-CN" sz="2400" dirty="0">
                  <a:solidFill>
                    <a:srgbClr val="000000"/>
                  </a:solidFill>
                </a:endParaRPr>
              </a:p>
            </p:txBody>
          </p:sp>
        </mc:Choice>
        <mc:Fallback>
          <p:sp>
            <p:nvSpPr>
              <p:cNvPr id="7" name="QB_5_BD.3_7#b2f3c9d87?sp=1&amp;pid=b47e3cfc1&amp;color=0,0,0&amp;vtp=1&amp;bbb=1&amp;hb=1"/>
              <p:cNvSpPr>
                <a:spLocks noRot="1" noChangeAspect="1" noMove="1" noResize="1" noEditPoints="1" noAdjustHandles="1" noChangeArrowheads="1" noChangeShapeType="1" noTextEdit="1"/>
              </p:cNvSpPr>
              <p:nvPr/>
            </p:nvSpPr>
            <p:spPr>
              <a:xfrm>
                <a:off x="612648" y="5482943"/>
                <a:ext cx="10963656" cy="1037590"/>
              </a:xfrm>
              <a:prstGeom prst="rect">
                <a:avLst/>
              </a:prstGeom>
              <a:blipFill rotWithShape="1">
                <a:blip r:embed="rId3"/>
                <a:stretch>
                  <a:fillRect l="-5" t="-34" r="2" b="-5229"/>
                </a:stretch>
              </a:blipFill>
            </p:spPr>
            <p:txBody>
              <a:bodyPr/>
              <a:lstStyle/>
              <a:p>
                <a:r>
                  <a:rPr lang="zh-CN" altLang="en-US">
                    <a:noFill/>
                  </a:rPr>
                  <a:t> </a:t>
                </a:r>
              </a:p>
            </p:txBody>
          </p:sp>
        </mc:Fallback>
      </mc:AlternateContent>
      <p:sp>
        <p:nvSpPr>
          <p:cNvPr id="8" name="QB_5_AN.4_1#b2f3c9d87.blank?pid=b47e3cfc1&amp;color=0,0,0&amp;vpa=2&amp;vtp=1&amp;bbb=1"/>
          <p:cNvSpPr/>
          <p:nvPr/>
        </p:nvSpPr>
        <p:spPr>
          <a:xfrm>
            <a:off x="3677316" y="4426303"/>
            <a:ext cx="833438" cy="474599"/>
          </a:xfrm>
          <a:prstGeom prst="rect">
            <a:avLst/>
          </a:prstGeom>
          <a:noFill/>
        </p:spPr>
        <p:txBody>
          <a:bodyPr wrap="none" lIns="0" tIns="0" rIns="0" bIns="0" rtlCol="0" anchor="t"/>
          <a:lstStyle/>
          <a:p>
            <a:pPr algn="ctr" latinLnBrk="1">
              <a:lnSpc>
                <a:spcPts val="4200"/>
              </a:lnSpc>
            </a:pPr>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交流</a:t>
            </a:r>
            <a:endParaRPr lang="en-US" altLang="zh-CN" sz="2400" dirty="0">
              <a:solidFill>
                <a:srgbClr val="FF0000"/>
              </a:solidFill>
            </a:endParaRPr>
          </a:p>
        </p:txBody>
      </p:sp>
      <mc:AlternateContent xmlns:mc="http://schemas.openxmlformats.org/markup-compatibility/2006">
        <mc:Choice xmlns:a14="http://schemas.microsoft.com/office/drawing/2010/main" Requires="a14">
          <p:sp>
            <p:nvSpPr>
              <p:cNvPr id="9" name="QB_5_AN.5_1#b2f3c9d87.blank?pid=b47e3cfc1&amp;color=0,0,0&amp;vpa=3&amp;vtp=1&amp;bbb=1"/>
              <p:cNvSpPr/>
              <p:nvPr/>
            </p:nvSpPr>
            <p:spPr>
              <a:xfrm>
                <a:off x="2737517" y="5064097"/>
                <a:ext cx="1951038" cy="350774"/>
              </a:xfrm>
              <a:prstGeom prst="rect">
                <a:avLst/>
              </a:prstGeom>
              <a:noFill/>
            </p:spPr>
            <p:txBody>
              <a:bodyPr wrap="none" lIns="0" tIns="0" rIns="0" bIns="0" rtlCol="0" anchor="t"/>
              <a:lstStyle/>
              <a:p>
                <a:pPr algn="ctr" latinLnBrk="1">
                  <a:lnSpc>
                    <a:spcPts val="2900"/>
                  </a:lnSpc>
                </a:pPr>
                <a14:m>
                  <m:oMath xmlns:m="http://schemas.openxmlformats.org/officeDocument/2006/math">
                    <m:r>
                      <a:rPr lang="en-US" altLang="zh-CN" sz="2400" b="1" i="0"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𝟐𝟐𝟎</m:t>
                    </m:r>
                    <m:r>
                      <a:rPr lang="en-US" altLang="zh-CN" sz="2400" b="1" i="0"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t> </m:t>
                    </m:r>
                    <m:r>
                      <a:rPr lang="en-US" altLang="zh-CN" sz="2400" b="1" i="0" dirty="0" smtClean="0">
                        <a:solidFill>
                          <a:srgbClr val="FF0000"/>
                        </a:solidFill>
                        <a:latin typeface="Cambria Math" panose="02040503050406030204" pitchFamily="18" charset="0"/>
                        <a:ea typeface="楷体" panose="02010609060101010101" pitchFamily="34" charset="-122"/>
                        <a:cs typeface="Times New Roman" panose="02020603050405020304" pitchFamily="34" charset="-120"/>
                      </a:rPr>
                      <m:t>𝐕</m:t>
                    </m:r>
                  </m:oMath>
                </a14:m>
                <a:r>
                  <a:rPr lang="en-US" altLang="zh-CN" sz="24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的交流</a:t>
                </a:r>
                <a:endParaRPr lang="en-US" altLang="zh-CN" sz="100" dirty="0">
                  <a:solidFill>
                    <a:srgbClr val="FF0000"/>
                  </a:solidFill>
                </a:endParaRPr>
              </a:p>
            </p:txBody>
          </p:sp>
        </mc:Choice>
        <mc:Fallback>
          <p:sp>
            <p:nvSpPr>
              <p:cNvPr id="9" name="QB_5_AN.5_1#b2f3c9d87.blank?pid=b47e3cfc1&amp;color=0,0,0&amp;vpa=3&amp;vtp=1&amp;bbb=1"/>
              <p:cNvSpPr>
                <a:spLocks noRot="1" noChangeAspect="1" noMove="1" noResize="1" noEditPoints="1" noAdjustHandles="1" noChangeArrowheads="1" noChangeShapeType="1" noTextEdit="1"/>
              </p:cNvSpPr>
              <p:nvPr/>
            </p:nvSpPr>
            <p:spPr>
              <a:xfrm>
                <a:off x="2737517" y="5064097"/>
                <a:ext cx="1951038" cy="350774"/>
              </a:xfrm>
              <a:prstGeom prst="rect">
                <a:avLst/>
              </a:prstGeom>
              <a:blipFill rotWithShape="1">
                <a:blip r:embed="rId4"/>
                <a:stretch>
                  <a:fillRect l="-2" t="-173" r="18" b="-4823"/>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left)">
                                      <p:cBhvr>
                                        <p:cTn id="7" dur="500"/>
                                        <p:tgtEl>
                                          <p:spTgt spid="8">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wipe(left)">
                                      <p:cBhvr>
                                        <p:cTn id="15" dur="500"/>
                                        <p:tgtEl>
                                          <p:spTgt spid="9">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build="p"/>
      <p:bldP spid="9" grpId="0" animBg="1" build="p"/>
    </p:bldLst>
  </p:timing>
</p:sld>
</file>

<file path=ppt/theme/theme1.xml><?xml version="1.0" encoding="utf-8"?>
<a:theme xmlns:a="http://schemas.openxmlformats.org/drawingml/2006/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6383</Words>
  <Application>WPS 演示</Application>
  <PresentationFormat>宽屏</PresentationFormat>
  <Paragraphs>394</Paragraphs>
  <Slides>36</Slides>
  <Notes>36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36</vt:i4>
      </vt:variant>
    </vt:vector>
  </HeadingPairs>
  <TitlesOfParts>
    <vt:vector size="51" baseType="lpstr">
      <vt:lpstr>Arial</vt:lpstr>
      <vt:lpstr>宋体</vt:lpstr>
      <vt:lpstr>Wingdings</vt:lpstr>
      <vt:lpstr>微软雅黑</vt:lpstr>
      <vt:lpstr>微软雅黑</vt:lpstr>
      <vt:lpstr>宋体</vt:lpstr>
      <vt:lpstr>Times New Roman</vt:lpstr>
      <vt:lpstr>Times New Roman</vt:lpstr>
      <vt:lpstr>楷体</vt:lpstr>
      <vt:lpstr>Cambria Math</vt:lpstr>
      <vt:lpstr>Calibri</vt:lpstr>
      <vt:lpstr>等线</vt:lpstr>
      <vt:lpstr>Arial Unicode MS</vt:lpstr>
      <vt:lpstr>Calibri</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萤火虫</cp:lastModifiedBy>
  <cp:revision>4</cp:revision>
  <dcterms:created xsi:type="dcterms:W3CDTF">2025-01-22T10:04:00Z</dcterms:created>
  <dcterms:modified xsi:type="dcterms:W3CDTF">2025-04-08T09:23:52Z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FED8F144EB92463492B629607339DFF5_12</vt:lpwstr>
  </property>
  <property fmtid="{D5CDD505-2E9C-101B-9397-08002B2CF9AE}" pid="3" name="KSOProductBuildVer">
    <vt:lpwstr>2052-12.1.0.20305</vt:lpwstr>
  </property>
</Properties>
</file>